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7.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8.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9.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0.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1.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2.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drawings/drawing1.xml" ContentType="application/vnd.openxmlformats-officedocument.drawingml.chartshapes+xml"/>
  <Override PartName="/ppt/notesSlides/notesSlide13.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5" r:id="rId3"/>
  </p:sldMasterIdLst>
  <p:notesMasterIdLst>
    <p:notesMasterId r:id="rId17"/>
  </p:notesMasterIdLst>
  <p:handoutMasterIdLst>
    <p:handoutMasterId r:id="rId18"/>
  </p:handoutMasterIdLst>
  <p:sldIdLst>
    <p:sldId id="256" r:id="rId4"/>
    <p:sldId id="1742" r:id="rId5"/>
    <p:sldId id="1348" r:id="rId6"/>
    <p:sldId id="1793" r:id="rId7"/>
    <p:sldId id="1709" r:id="rId8"/>
    <p:sldId id="1715" r:id="rId9"/>
    <p:sldId id="1449" r:id="rId10"/>
    <p:sldId id="1700" r:id="rId11"/>
    <p:sldId id="1806" r:id="rId12"/>
    <p:sldId id="1800" r:id="rId13"/>
    <p:sldId id="1802" r:id="rId14"/>
    <p:sldId id="1671" r:id="rId15"/>
    <p:sldId id="180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nny Apostolopoulou" initials="PA" lastIdx="1" clrIdx="0">
    <p:extLst>
      <p:ext uri="{19B8F6BF-5375-455C-9EA6-DF929625EA0E}">
        <p15:presenceInfo xmlns:p15="http://schemas.microsoft.com/office/powerpoint/2012/main" userId="S::papostol@metronanalysis.gr::7e655d6e-fa2e-41e6-ae1e-cc90d6ebb8c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074C"/>
    <a:srgbClr val="FB5786"/>
    <a:srgbClr val="336600"/>
    <a:srgbClr val="A40037"/>
    <a:srgbClr val="EB2134"/>
    <a:srgbClr val="FF3300"/>
    <a:srgbClr val="3399FF"/>
    <a:srgbClr val="6699FF"/>
    <a:srgbClr val="C486E6"/>
    <a:srgbClr val="D608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186" autoAdjust="0"/>
    <p:restoredTop sz="91069" autoAdjust="0"/>
  </p:normalViewPr>
  <p:slideViewPr>
    <p:cSldViewPr>
      <p:cViewPr varScale="1">
        <p:scale>
          <a:sx n="43" d="100"/>
          <a:sy n="43" d="100"/>
        </p:scale>
        <p:origin x="60" y="1008"/>
      </p:cViewPr>
      <p:guideLst>
        <p:guide orient="horz" pos="2160"/>
        <p:guide pos="3840"/>
      </p:guideLst>
    </p:cSldViewPr>
  </p:slideViewPr>
  <p:notesTextViewPr>
    <p:cViewPr>
      <p:scale>
        <a:sx n="1" d="1"/>
        <a:sy n="1" d="1"/>
      </p:scale>
      <p:origin x="0" y="0"/>
    </p:cViewPr>
  </p:notesTextViewPr>
  <p:sorterViewPr>
    <p:cViewPr>
      <p:scale>
        <a:sx n="100" d="100"/>
        <a:sy n="100" d="100"/>
      </p:scale>
      <p:origin x="0" y="-19963"/>
    </p:cViewPr>
  </p:sorterViewPr>
  <p:notesViewPr>
    <p:cSldViewPr>
      <p:cViewPr varScale="1">
        <p:scale>
          <a:sx n="80" d="100"/>
          <a:sy n="80" d="100"/>
        </p:scale>
        <p:origin x="-202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chartUserShapes" Target="../drawings/drawing1.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457414187390056"/>
          <c:y val="0.11195804632818576"/>
          <c:w val="0.46690147449665315"/>
          <c:h val="0.75762531015072399"/>
        </c:manualLayout>
      </c:layout>
      <c:pieChart>
        <c:varyColors val="1"/>
        <c:ser>
          <c:idx val="0"/>
          <c:order val="0"/>
          <c:tx>
            <c:strRef>
              <c:f>Sheet1!$B$1</c:f>
              <c:strCache>
                <c:ptCount val="1"/>
                <c:pt idx="0">
                  <c:v>Series 1</c:v>
                </c:pt>
              </c:strCache>
            </c:strRef>
          </c:tx>
          <c:spPr>
            <a:solidFill>
              <a:schemeClr val="accent3"/>
            </a:solidFill>
          </c:spPr>
          <c:dPt>
            <c:idx val="0"/>
            <c:bubble3D val="0"/>
            <c:spPr>
              <a:solidFill>
                <a:schemeClr val="accent4">
                  <a:lumMod val="50000"/>
                </a:schemeClr>
              </a:solidFill>
              <a:ln w="19050">
                <a:solidFill>
                  <a:schemeClr val="lt1"/>
                </a:solidFill>
              </a:ln>
              <a:effectLst/>
            </c:spPr>
            <c:extLst>
              <c:ext xmlns:c16="http://schemas.microsoft.com/office/drawing/2014/chart" uri="{C3380CC4-5D6E-409C-BE32-E72D297353CC}">
                <c16:uniqueId val="{00000004-EE79-4FA8-8ADE-2B743D62186D}"/>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5-EE79-4FA8-8ADE-2B743D62186D}"/>
              </c:ext>
            </c:extLst>
          </c:dPt>
          <c:dPt>
            <c:idx val="2"/>
            <c:bubble3D val="0"/>
            <c:spPr>
              <a:solidFill>
                <a:schemeClr val="accent2"/>
              </a:solidFill>
              <a:ln w="19050">
                <a:solidFill>
                  <a:schemeClr val="lt1"/>
                </a:solidFill>
              </a:ln>
              <a:effectLst/>
            </c:spPr>
            <c:extLst>
              <c:ext xmlns:c16="http://schemas.microsoft.com/office/drawing/2014/chart" uri="{C3380CC4-5D6E-409C-BE32-E72D297353CC}">
                <c16:uniqueId val="{00000001-915A-413E-8B10-3CBC9118499E}"/>
              </c:ext>
            </c:extLst>
          </c:dPt>
          <c:dPt>
            <c:idx val="3"/>
            <c:bubble3D val="0"/>
            <c:spPr>
              <a:solidFill>
                <a:schemeClr val="bg1">
                  <a:lumMod val="50000"/>
                </a:schemeClr>
              </a:solidFill>
              <a:ln w="19050">
                <a:solidFill>
                  <a:schemeClr val="lt1"/>
                </a:solidFill>
              </a:ln>
              <a:effectLst/>
            </c:spPr>
            <c:extLst>
              <c:ext xmlns:c16="http://schemas.microsoft.com/office/drawing/2014/chart" uri="{C3380CC4-5D6E-409C-BE32-E72D297353CC}">
                <c16:uniqueId val="{00000002-915A-413E-8B10-3CBC9118499E}"/>
              </c:ext>
            </c:extLst>
          </c:dPt>
          <c:dLbls>
            <c:dLbl>
              <c:idx val="0"/>
              <c:layout/>
              <c:tx>
                <c:rich>
                  <a:bodyPr/>
                  <a:lstStyle/>
                  <a:p>
                    <a:fld id="{CC06F1C9-5C2B-4D82-BF6C-5F0D0D407172}" type="CATEGORYNAME">
                      <a:rPr lang="el-GR" smtClean="0"/>
                      <a:pPr/>
                      <a:t>[CATEGORY NAME]</a:t>
                    </a:fld>
                    <a:endParaRPr lang="el-GR" dirty="0"/>
                  </a:p>
                  <a:p>
                    <a:r>
                      <a:rPr lang="el-GR" baseline="0" dirty="0"/>
                      <a:t> </a:t>
                    </a:r>
                    <a:fld id="{4B08B8D2-457C-4246-A6A1-148F0D140F13}" type="VALUE">
                      <a:rPr lang="el-GR" baseline="0"/>
                      <a:pPr/>
                      <a:t>[VALUE]</a:t>
                    </a:fld>
                    <a:endParaRPr lang="el-GR" baseline="0" dirty="0"/>
                  </a:p>
                </c:rich>
              </c:tx>
              <c:dLblPos val="outEnd"/>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4-EE79-4FA8-8ADE-2B743D62186D}"/>
                </c:ext>
              </c:extLst>
            </c:dLbl>
            <c:dLbl>
              <c:idx val="1"/>
              <c:layout>
                <c:manualLayout>
                  <c:x val="-2.9774000599164085E-2"/>
                  <c:y val="3.2663838944126403E-2"/>
                </c:manualLayout>
              </c:layout>
              <c:tx>
                <c:rich>
                  <a:bodyPr/>
                  <a:lstStyle/>
                  <a:p>
                    <a:fld id="{4C453FE8-CBF6-46EA-A389-30C4924A19A7}" type="CATEGORYNAME">
                      <a:rPr lang="el-GR" smtClean="0"/>
                      <a:pPr/>
                      <a:t>[CATEGORY NAME]</a:t>
                    </a:fld>
                    <a:endParaRPr lang="el-GR" dirty="0"/>
                  </a:p>
                  <a:p>
                    <a:r>
                      <a:rPr lang="el-GR" baseline="0" dirty="0"/>
                      <a:t> </a:t>
                    </a:r>
                    <a:fld id="{A5ED0634-E0A1-4442-80C6-80665FC4A0D2}" type="VALUE">
                      <a:rPr lang="el-GR" baseline="0"/>
                      <a:pPr/>
                      <a:t>[VALUE]</a:t>
                    </a:fld>
                    <a:endParaRPr lang="el-GR" baseline="0" dirty="0"/>
                  </a:p>
                </c:rich>
              </c:tx>
              <c:dLblPos val="bestFit"/>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EE79-4FA8-8ADE-2B743D62186D}"/>
                </c:ext>
              </c:extLst>
            </c:dLbl>
            <c:dLbl>
              <c:idx val="2"/>
              <c:layout/>
              <c:tx>
                <c:rich>
                  <a:bodyPr/>
                  <a:lstStyle/>
                  <a:p>
                    <a:fld id="{2C21BEAD-DC7F-4769-B3A3-2118BCE64397}" type="CATEGORYNAME">
                      <a:rPr lang="el-GR" smtClean="0"/>
                      <a:pPr/>
                      <a:t>[CATEGORY NAME]</a:t>
                    </a:fld>
                    <a:r>
                      <a:rPr lang="el-GR" baseline="0" dirty="0"/>
                      <a:t> </a:t>
                    </a:r>
                    <a:fld id="{4B90A579-EC4F-4D3D-84E8-A27213818D63}" type="VALUE">
                      <a:rPr lang="el-GR" baseline="0"/>
                      <a:pPr/>
                      <a:t>[VALUE]</a:t>
                    </a:fld>
                    <a:endParaRPr lang="el-GR" baseline="0" dirty="0"/>
                  </a:p>
                </c:rich>
              </c:tx>
              <c:dLblPos val="outEnd"/>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915A-413E-8B10-3CBC9118499E}"/>
                </c:ext>
              </c:extLst>
            </c:dLbl>
            <c:dLbl>
              <c:idx val="3"/>
              <c:layout/>
              <c:tx>
                <c:rich>
                  <a:bodyPr/>
                  <a:lstStyle/>
                  <a:p>
                    <a:fld id="{4BC211C9-6683-44A5-9089-7C8178EA0BA9}" type="CATEGORYNAME">
                      <a:rPr lang="el-GR" smtClean="0"/>
                      <a:pPr/>
                      <a:t>[CATEGORY NAME]</a:t>
                    </a:fld>
                    <a:r>
                      <a:rPr lang="el-GR" baseline="0"/>
                      <a:t> </a:t>
                    </a:r>
                    <a:fld id="{5C617D4D-8401-492F-8EDC-7F8F36489034}" type="VALUE">
                      <a:rPr lang="el-GR" baseline="0"/>
                      <a:pPr/>
                      <a:t>[VALUE]</a:t>
                    </a:fld>
                    <a:endParaRPr lang="el-GR" baseline="0"/>
                  </a:p>
                </c:rich>
              </c:tx>
              <c:dLblPos val="outEnd"/>
              <c:showLegendKey val="0"/>
              <c:showVal val="1"/>
              <c:showCatName val="1"/>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2-915A-413E-8B10-3CBC9118499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Προς τη σωστή</c:v>
                </c:pt>
                <c:pt idx="1">
                  <c:v>Ούτε-ούτε (αυθ.)</c:v>
                </c:pt>
                <c:pt idx="2">
                  <c:v>Προς τη λάθος</c:v>
                </c:pt>
                <c:pt idx="3">
                  <c:v>ΔΓ/ΔΑ (αυθ.)</c:v>
                </c:pt>
              </c:strCache>
            </c:strRef>
          </c:cat>
          <c:val>
            <c:numRef>
              <c:f>Sheet1!$B$2:$B$5</c:f>
              <c:numCache>
                <c:formatCode>0</c:formatCode>
                <c:ptCount val="4"/>
                <c:pt idx="0">
                  <c:v>28.7</c:v>
                </c:pt>
                <c:pt idx="1">
                  <c:v>3.9</c:v>
                </c:pt>
                <c:pt idx="2">
                  <c:v>65.8</c:v>
                </c:pt>
                <c:pt idx="3">
                  <c:v>1.4</c:v>
                </c:pt>
              </c:numCache>
            </c:numRef>
          </c:val>
          <c:extLst>
            <c:ext xmlns:c16="http://schemas.microsoft.com/office/drawing/2014/chart" uri="{C3380CC4-5D6E-409C-BE32-E72D297353CC}">
              <c16:uniqueId val="{00000000-EE79-4FA8-8ADE-2B743D62186D}"/>
            </c:ext>
          </c:extLst>
        </c:ser>
        <c:dLbls>
          <c:dLblPos val="outEnd"/>
          <c:showLegendKey val="0"/>
          <c:showVal val="0"/>
          <c:showCatName val="1"/>
          <c:showSerName val="0"/>
          <c:showPercent val="0"/>
          <c:showBubbleSize val="0"/>
          <c:showLeaderLines val="1"/>
        </c:dLbls>
        <c:firstSliceAng val="207"/>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461104493655537E-2"/>
          <c:y val="0.23497097339848466"/>
          <c:w val="0.93167045278111482"/>
          <c:h val="0.61772583303082129"/>
        </c:manualLayout>
      </c:layout>
      <c:barChart>
        <c:barDir val="col"/>
        <c:grouping val="clustered"/>
        <c:varyColors val="0"/>
        <c:ser>
          <c:idx val="0"/>
          <c:order val="0"/>
          <c:tx>
            <c:strRef>
              <c:f>Sheet1!$B$1</c:f>
              <c:strCache>
                <c:ptCount val="1"/>
                <c:pt idx="0">
                  <c:v>Κυβέρνηση</c:v>
                </c:pt>
              </c:strCache>
            </c:strRef>
          </c:tx>
          <c:spPr>
            <a:solidFill>
              <a:srgbClr val="0070C0"/>
            </a:solidFill>
            <a:ln>
              <a:noFill/>
            </a:ln>
            <a:effectLst/>
          </c:spPr>
          <c:invertIfNegative val="0"/>
          <c:dPt>
            <c:idx val="0"/>
            <c:invertIfNegative val="0"/>
            <c:bubble3D val="0"/>
            <c:extLst>
              <c:ext xmlns:c16="http://schemas.microsoft.com/office/drawing/2014/chart" uri="{C3380CC4-5D6E-409C-BE32-E72D297353CC}">
                <c16:uniqueId val="{00000004-EE79-4FA8-8ADE-2B743D62186D}"/>
              </c:ext>
            </c:extLst>
          </c:dPt>
          <c:dPt>
            <c:idx val="1"/>
            <c:invertIfNegative val="0"/>
            <c:bubble3D val="0"/>
            <c:extLst>
              <c:ext xmlns:c16="http://schemas.microsoft.com/office/drawing/2014/chart" uri="{C3380CC4-5D6E-409C-BE32-E72D297353CC}">
                <c16:uniqueId val="{00000005-EE79-4FA8-8ADE-2B743D62186D}"/>
              </c:ext>
            </c:extLst>
          </c:dPt>
          <c:dPt>
            <c:idx val="2"/>
            <c:invertIfNegative val="0"/>
            <c:bubble3D val="0"/>
            <c:extLst>
              <c:ext xmlns:c16="http://schemas.microsoft.com/office/drawing/2014/chart" uri="{C3380CC4-5D6E-409C-BE32-E72D297353CC}">
                <c16:uniqueId val="{00000001-915A-413E-8B10-3CBC9118499E}"/>
              </c:ext>
            </c:extLst>
          </c:dPt>
          <c:dPt>
            <c:idx val="3"/>
            <c:invertIfNegative val="0"/>
            <c:bubble3D val="0"/>
            <c:extLst>
              <c:ext xmlns:c16="http://schemas.microsoft.com/office/drawing/2014/chart" uri="{C3380CC4-5D6E-409C-BE32-E72D297353CC}">
                <c16:uniqueId val="{00000002-915A-413E-8B10-3CBC9118499E}"/>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Sheet1!$A$2:$A$5</c:f>
              <c:strCache>
                <c:ptCount val="4"/>
                <c:pt idx="0">
                  <c:v>Θετική</c:v>
                </c:pt>
                <c:pt idx="1">
                  <c:v>Ούτε-ούτε (αυθ.)</c:v>
                </c:pt>
                <c:pt idx="2">
                  <c:v>Αρνητική</c:v>
                </c:pt>
                <c:pt idx="3">
                  <c:v>ΔΓ/ΔΑ (αυθ.)</c:v>
                </c:pt>
              </c:strCache>
            </c:strRef>
          </c:cat>
          <c:val>
            <c:numRef>
              <c:f>Sheet1!$B$2:$B$5</c:f>
              <c:numCache>
                <c:formatCode>0</c:formatCode>
                <c:ptCount val="4"/>
                <c:pt idx="0">
                  <c:v>29.6</c:v>
                </c:pt>
                <c:pt idx="1">
                  <c:v>4.0999999999999996</c:v>
                </c:pt>
                <c:pt idx="2">
                  <c:v>66</c:v>
                </c:pt>
                <c:pt idx="3">
                  <c:v>0.3</c:v>
                </c:pt>
              </c:numCache>
            </c:numRef>
          </c:val>
          <c:extLst>
            <c:ext xmlns:c16="http://schemas.microsoft.com/office/drawing/2014/chart" uri="{C3380CC4-5D6E-409C-BE32-E72D297353CC}">
              <c16:uniqueId val="{00000000-EE79-4FA8-8ADE-2B743D62186D}"/>
            </c:ext>
          </c:extLst>
        </c:ser>
        <c:ser>
          <c:idx val="1"/>
          <c:order val="1"/>
          <c:tx>
            <c:strRef>
              <c:f>Sheet1!$C$1</c:f>
              <c:strCache>
                <c:ptCount val="1"/>
                <c:pt idx="0">
                  <c:v>Αξ. Αντιπολίτευση</c:v>
                </c:pt>
              </c:strCache>
            </c:strRef>
          </c:tx>
          <c:spPr>
            <a:solidFill>
              <a:schemeClr val="accent2"/>
            </a:solidFill>
            <a:ln>
              <a:noFill/>
            </a:ln>
            <a:effectLst/>
          </c:spPr>
          <c:invertIfNegative val="0"/>
          <c:dLbls>
            <c:dLbl>
              <c:idx val="2"/>
              <c:layout>
                <c:manualLayout>
                  <c:x val="0"/>
                  <c:y val="2.1123864436352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A0B-4EB1-997D-7F95487D998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Sheet1!$A$2:$A$5</c:f>
              <c:strCache>
                <c:ptCount val="4"/>
                <c:pt idx="0">
                  <c:v>Θετική</c:v>
                </c:pt>
                <c:pt idx="1">
                  <c:v>Ούτε-ούτε (αυθ.)</c:v>
                </c:pt>
                <c:pt idx="2">
                  <c:v>Αρνητική</c:v>
                </c:pt>
                <c:pt idx="3">
                  <c:v>ΔΓ/ΔΑ (αυθ.)</c:v>
                </c:pt>
              </c:strCache>
            </c:strRef>
          </c:cat>
          <c:val>
            <c:numRef>
              <c:f>Sheet1!$C$2:$C$5</c:f>
              <c:numCache>
                <c:formatCode>0</c:formatCode>
                <c:ptCount val="4"/>
                <c:pt idx="0">
                  <c:v>10.1</c:v>
                </c:pt>
                <c:pt idx="1">
                  <c:v>4.7</c:v>
                </c:pt>
                <c:pt idx="2">
                  <c:v>82.7</c:v>
                </c:pt>
                <c:pt idx="3">
                  <c:v>2.4</c:v>
                </c:pt>
              </c:numCache>
            </c:numRef>
          </c:val>
          <c:extLst>
            <c:ext xmlns:c16="http://schemas.microsoft.com/office/drawing/2014/chart" uri="{C3380CC4-5D6E-409C-BE32-E72D297353CC}">
              <c16:uniqueId val="{00000001-2928-48D6-8542-6671887FE1DE}"/>
            </c:ext>
          </c:extLst>
        </c:ser>
        <c:dLbls>
          <c:showLegendKey val="0"/>
          <c:showVal val="0"/>
          <c:showCatName val="0"/>
          <c:showSerName val="0"/>
          <c:showPercent val="0"/>
          <c:showBubbleSize val="0"/>
        </c:dLbls>
        <c:gapWidth val="267"/>
        <c:overlap val="-43"/>
        <c:axId val="331351944"/>
        <c:axId val="331354896"/>
      </c:barChart>
      <c:catAx>
        <c:axId val="33135194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1"/>
        <c:lblAlgn val="ctr"/>
        <c:lblOffset val="100"/>
        <c:noMultiLvlLbl val="0"/>
      </c:catAx>
      <c:valAx>
        <c:axId val="331354896"/>
        <c:scaling>
          <c:orientation val="minMax"/>
          <c:max val="90"/>
          <c:min val="0"/>
        </c:scaling>
        <c:delete val="1"/>
        <c:axPos val="l"/>
        <c:numFmt formatCode="0"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t"/>
      <c:layout>
        <c:manualLayout>
          <c:xMode val="edge"/>
          <c:yMode val="edge"/>
          <c:x val="0.17693144337305311"/>
          <c:y val="4.1052655110954058E-4"/>
          <c:w val="0.65295613264955932"/>
          <c:h val="0.1043568802048183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r>
              <a:rPr lang="el-GR" sz="1200" b="0" dirty="0">
                <a:solidFill>
                  <a:schemeClr val="tx1">
                    <a:lumMod val="75000"/>
                    <a:lumOff val="25000"/>
                  </a:schemeClr>
                </a:solidFill>
                <a:latin typeface="Calibri" panose="020F0502020204030204" pitchFamily="34" charset="0"/>
                <a:cs typeface="Calibri" panose="020F0502020204030204" pitchFamily="34" charset="0"/>
              </a:rPr>
              <a:t>Διαχρονικά στοιχεία-Θετική Αξιολόγηση</a:t>
            </a:r>
            <a:endParaRPr lang="en-US" sz="1200" b="0" dirty="0">
              <a:solidFill>
                <a:schemeClr val="tx1">
                  <a:lumMod val="75000"/>
                  <a:lumOff val="25000"/>
                </a:schemeClr>
              </a:solidFill>
              <a:latin typeface="Calibri" panose="020F0502020204030204" pitchFamily="34" charset="0"/>
              <a:cs typeface="Calibri" panose="020F0502020204030204" pitchFamily="34" charset="0"/>
            </a:endParaRPr>
          </a:p>
        </c:rich>
      </c:tx>
      <c:layout>
        <c:manualLayout>
          <c:xMode val="edge"/>
          <c:yMode val="edge"/>
          <c:x val="0.29191961874094935"/>
          <c:y val="7.5804279265257639E-3"/>
        </c:manualLayout>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endParaRPr lang="en-US"/>
        </a:p>
      </c:txPr>
    </c:title>
    <c:autoTitleDeleted val="0"/>
    <c:plotArea>
      <c:layout>
        <c:manualLayout>
          <c:layoutTarget val="inner"/>
          <c:xMode val="edge"/>
          <c:yMode val="edge"/>
          <c:x val="2.5426512224296274E-2"/>
          <c:y val="0.16505680365160097"/>
          <c:w val="0.9564940085917959"/>
          <c:h val="0.62982313220594288"/>
        </c:manualLayout>
      </c:layout>
      <c:lineChart>
        <c:grouping val="standard"/>
        <c:varyColors val="0"/>
        <c:ser>
          <c:idx val="0"/>
          <c:order val="0"/>
          <c:tx>
            <c:strRef>
              <c:f>Sheet1!$B$1</c:f>
              <c:strCache>
                <c:ptCount val="1"/>
                <c:pt idx="0">
                  <c:v>Κυβέρνηση</c:v>
                </c:pt>
              </c:strCache>
            </c:strRef>
          </c:tx>
          <c:spPr>
            <a:ln w="22225" cap="rnd">
              <a:solidFill>
                <a:srgbClr val="3399FF"/>
              </a:solidFill>
              <a:round/>
            </a:ln>
            <a:effectLst/>
          </c:spPr>
          <c:marker>
            <c:symbol val="none"/>
          </c:marker>
          <c:dPt>
            <c:idx val="0"/>
            <c:marker>
              <c:symbol val="none"/>
            </c:marker>
            <c:bubble3D val="0"/>
            <c:extLst>
              <c:ext xmlns:c16="http://schemas.microsoft.com/office/drawing/2014/chart" uri="{C3380CC4-5D6E-409C-BE32-E72D297353CC}">
                <c16:uniqueId val="{00000000-4308-4A54-9D60-13988E815D37}"/>
              </c:ext>
            </c:extLst>
          </c:dPt>
          <c:dPt>
            <c:idx val="1"/>
            <c:marker>
              <c:symbol val="none"/>
            </c:marker>
            <c:bubble3D val="0"/>
            <c:extLst>
              <c:ext xmlns:c16="http://schemas.microsoft.com/office/drawing/2014/chart" uri="{C3380CC4-5D6E-409C-BE32-E72D297353CC}">
                <c16:uniqueId val="{00000001-4308-4A54-9D60-13988E815D37}"/>
              </c:ext>
            </c:extLst>
          </c:dPt>
          <c:dPt>
            <c:idx val="2"/>
            <c:marker>
              <c:symbol val="none"/>
            </c:marker>
            <c:bubble3D val="0"/>
            <c:extLst>
              <c:ext xmlns:c16="http://schemas.microsoft.com/office/drawing/2014/chart" uri="{C3380CC4-5D6E-409C-BE32-E72D297353CC}">
                <c16:uniqueId val="{00000002-4308-4A54-9D60-13988E815D37}"/>
              </c:ext>
            </c:extLst>
          </c:dPt>
          <c:dPt>
            <c:idx val="3"/>
            <c:marker>
              <c:symbol val="none"/>
            </c:marker>
            <c:bubble3D val="0"/>
            <c:extLst>
              <c:ext xmlns:c16="http://schemas.microsoft.com/office/drawing/2014/chart" uri="{C3380CC4-5D6E-409C-BE32-E72D297353CC}">
                <c16:uniqueId val="{00000003-4308-4A54-9D60-13988E815D37}"/>
              </c:ext>
            </c:extLst>
          </c:dPt>
          <c:dLbls>
            <c:dLbl>
              <c:idx val="15"/>
              <c:layout>
                <c:manualLayout>
                  <c:x val="-3.2059025790383347E-2"/>
                  <c:y val="5.55015206688799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08-4A54-9D60-13988E815D37}"/>
                </c:ext>
              </c:extLst>
            </c:dLbl>
            <c:dLbl>
              <c:idx val="16"/>
              <c:layout>
                <c:manualLayout>
                  <c:x val="-3.4291548477735946E-2"/>
                  <c:y val="5.55015206688799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308-4A54-9D60-13988E815D37}"/>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399FF"/>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Sheet1!$B$2:$B$6</c:f>
              <c:numCache>
                <c:formatCode>General</c:formatCode>
                <c:ptCount val="5"/>
                <c:pt idx="0">
                  <c:v>39</c:v>
                </c:pt>
                <c:pt idx="1">
                  <c:v>38</c:v>
                </c:pt>
                <c:pt idx="2">
                  <c:v>34</c:v>
                </c:pt>
                <c:pt idx="3">
                  <c:v>35</c:v>
                </c:pt>
                <c:pt idx="4">
                  <c:v>30</c:v>
                </c:pt>
              </c:numCache>
            </c:numRef>
          </c:val>
          <c:smooth val="0"/>
          <c:extLst>
            <c:ext xmlns:c16="http://schemas.microsoft.com/office/drawing/2014/chart" uri="{C3380CC4-5D6E-409C-BE32-E72D297353CC}">
              <c16:uniqueId val="{00000006-4308-4A54-9D60-13988E815D37}"/>
            </c:ext>
          </c:extLst>
        </c:ser>
        <c:ser>
          <c:idx val="1"/>
          <c:order val="1"/>
          <c:tx>
            <c:strRef>
              <c:f>Sheet1!$C$1</c:f>
              <c:strCache>
                <c:ptCount val="1"/>
                <c:pt idx="0">
                  <c:v>Αξ. Αντιπολίτευση</c:v>
                </c:pt>
              </c:strCache>
            </c:strRef>
          </c:tx>
          <c:spPr>
            <a:ln w="2222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Sheet1!$C$2:$C$6</c:f>
              <c:numCache>
                <c:formatCode>General</c:formatCode>
                <c:ptCount val="5"/>
                <c:pt idx="0">
                  <c:v>8</c:v>
                </c:pt>
                <c:pt idx="1">
                  <c:v>10</c:v>
                </c:pt>
                <c:pt idx="2">
                  <c:v>8</c:v>
                </c:pt>
                <c:pt idx="3">
                  <c:v>8</c:v>
                </c:pt>
                <c:pt idx="4">
                  <c:v>10</c:v>
                </c:pt>
              </c:numCache>
            </c:numRef>
          </c:val>
          <c:smooth val="0"/>
          <c:extLst>
            <c:ext xmlns:c16="http://schemas.microsoft.com/office/drawing/2014/chart" uri="{C3380CC4-5D6E-409C-BE32-E72D297353CC}">
              <c16:uniqueId val="{00000009-4308-4A54-9D60-13988E815D37}"/>
            </c:ext>
          </c:extLst>
        </c:ser>
        <c:dLbls>
          <c:showLegendKey val="0"/>
          <c:showVal val="0"/>
          <c:showCatName val="0"/>
          <c:showSerName val="0"/>
          <c:showPercent val="0"/>
          <c:showBubbleSize val="0"/>
        </c:dLbls>
        <c:smooth val="0"/>
        <c:axId val="331351944"/>
        <c:axId val="331354896"/>
      </c:lineChart>
      <c:dateAx>
        <c:axId val="331351944"/>
        <c:scaling>
          <c:orientation val="minMax"/>
        </c:scaling>
        <c:delete val="0"/>
        <c:axPos val="b"/>
        <c:numFmt formatCode="mmm\-yy"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1"/>
        <c:lblOffset val="100"/>
        <c:baseTimeUnit val="months"/>
      </c:dateAx>
      <c:valAx>
        <c:axId val="331354896"/>
        <c:scaling>
          <c:orientation val="minMax"/>
          <c:max val="100"/>
        </c:scaling>
        <c:delete val="1"/>
        <c:axPos val="l"/>
        <c:numFmt formatCode="General"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b"/>
      <c:layout>
        <c:manualLayout>
          <c:xMode val="edge"/>
          <c:yMode val="edge"/>
          <c:x val="0.25496018085442823"/>
          <c:y val="0.11551222267606681"/>
          <c:w val="0.55253566170295509"/>
          <c:h val="9.865754793332837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507323591029568E-2"/>
          <c:y val="0.24553290561666091"/>
          <c:w val="0.93167045278111482"/>
          <c:h val="0.61772583303082129"/>
        </c:manualLayout>
      </c:layout>
      <c:barChart>
        <c:barDir val="col"/>
        <c:grouping val="clustered"/>
        <c:varyColors val="0"/>
        <c:ser>
          <c:idx val="0"/>
          <c:order val="0"/>
          <c:tx>
            <c:strRef>
              <c:f>Sheet1!$B$1</c:f>
              <c:strCache>
                <c:ptCount val="1"/>
                <c:pt idx="0">
                  <c:v>Πρωθυπουργός</c:v>
                </c:pt>
              </c:strCache>
            </c:strRef>
          </c:tx>
          <c:spPr>
            <a:solidFill>
              <a:srgbClr val="0070C0"/>
            </a:solidFill>
            <a:ln>
              <a:noFill/>
            </a:ln>
            <a:effectLst/>
          </c:spPr>
          <c:invertIfNegative val="0"/>
          <c:dPt>
            <c:idx val="0"/>
            <c:invertIfNegative val="0"/>
            <c:bubble3D val="0"/>
            <c:extLst>
              <c:ext xmlns:c16="http://schemas.microsoft.com/office/drawing/2014/chart" uri="{C3380CC4-5D6E-409C-BE32-E72D297353CC}">
                <c16:uniqueId val="{00000004-EE79-4FA8-8ADE-2B743D62186D}"/>
              </c:ext>
            </c:extLst>
          </c:dPt>
          <c:dPt>
            <c:idx val="1"/>
            <c:invertIfNegative val="0"/>
            <c:bubble3D val="0"/>
            <c:extLst>
              <c:ext xmlns:c16="http://schemas.microsoft.com/office/drawing/2014/chart" uri="{C3380CC4-5D6E-409C-BE32-E72D297353CC}">
                <c16:uniqueId val="{00000005-EE79-4FA8-8ADE-2B743D62186D}"/>
              </c:ext>
            </c:extLst>
          </c:dPt>
          <c:dPt>
            <c:idx val="2"/>
            <c:invertIfNegative val="0"/>
            <c:bubble3D val="0"/>
            <c:extLst>
              <c:ext xmlns:c16="http://schemas.microsoft.com/office/drawing/2014/chart" uri="{C3380CC4-5D6E-409C-BE32-E72D297353CC}">
                <c16:uniqueId val="{00000001-915A-413E-8B10-3CBC9118499E}"/>
              </c:ext>
            </c:extLst>
          </c:dPt>
          <c:dPt>
            <c:idx val="3"/>
            <c:invertIfNegative val="0"/>
            <c:bubble3D val="0"/>
            <c:extLst>
              <c:ext xmlns:c16="http://schemas.microsoft.com/office/drawing/2014/chart" uri="{C3380CC4-5D6E-409C-BE32-E72D297353CC}">
                <c16:uniqueId val="{00000002-915A-413E-8B10-3CBC9118499E}"/>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Sheet1!$A$2:$A$5</c:f>
              <c:strCache>
                <c:ptCount val="4"/>
                <c:pt idx="0">
                  <c:v>Θετική</c:v>
                </c:pt>
                <c:pt idx="1">
                  <c:v>Ούτε-ούτε (αυθ.)</c:v>
                </c:pt>
                <c:pt idx="2">
                  <c:v>Αρνητική</c:v>
                </c:pt>
                <c:pt idx="3">
                  <c:v>ΔΓ/ΔΑ (αυθ.)</c:v>
                </c:pt>
              </c:strCache>
            </c:strRef>
          </c:cat>
          <c:val>
            <c:numRef>
              <c:f>Sheet1!$B$2:$B$5</c:f>
              <c:numCache>
                <c:formatCode>0</c:formatCode>
                <c:ptCount val="4"/>
                <c:pt idx="0">
                  <c:v>33.9</c:v>
                </c:pt>
                <c:pt idx="1">
                  <c:v>3.7</c:v>
                </c:pt>
                <c:pt idx="2">
                  <c:v>61.4</c:v>
                </c:pt>
                <c:pt idx="3">
                  <c:v>0.8</c:v>
                </c:pt>
              </c:numCache>
            </c:numRef>
          </c:val>
          <c:extLst>
            <c:ext xmlns:c16="http://schemas.microsoft.com/office/drawing/2014/chart" uri="{C3380CC4-5D6E-409C-BE32-E72D297353CC}">
              <c16:uniqueId val="{00000000-EE79-4FA8-8ADE-2B743D62186D}"/>
            </c:ext>
          </c:extLst>
        </c:ser>
        <c:ser>
          <c:idx val="1"/>
          <c:order val="1"/>
          <c:tx>
            <c:strRef>
              <c:f>Sheet1!$C$1</c:f>
              <c:strCache>
                <c:ptCount val="1"/>
                <c:pt idx="0">
                  <c:v>Αρχηγός Αξ. Αντιπολίτευσης</c:v>
                </c:pt>
              </c:strCache>
            </c:strRef>
          </c:tx>
          <c:spPr>
            <a:solidFill>
              <a:schemeClr val="accent2"/>
            </a:solidFill>
            <a:ln>
              <a:noFill/>
            </a:ln>
            <a:effectLst/>
          </c:spPr>
          <c:invertIfNegative val="0"/>
          <c:dLbls>
            <c:dLbl>
              <c:idx val="2"/>
              <c:layout>
                <c:manualLayout>
                  <c:x val="0"/>
                  <c:y val="2.11238644363524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A0B-4EB1-997D-7F95487D998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Sheet1!$A$2:$A$5</c:f>
              <c:strCache>
                <c:ptCount val="4"/>
                <c:pt idx="0">
                  <c:v>Θετική</c:v>
                </c:pt>
                <c:pt idx="1">
                  <c:v>Ούτε-ούτε (αυθ.)</c:v>
                </c:pt>
                <c:pt idx="2">
                  <c:v>Αρνητική</c:v>
                </c:pt>
                <c:pt idx="3">
                  <c:v>ΔΓ/ΔΑ (αυθ.)</c:v>
                </c:pt>
              </c:strCache>
            </c:strRef>
          </c:cat>
          <c:val>
            <c:numRef>
              <c:f>Sheet1!$C$2:$C$5</c:f>
              <c:numCache>
                <c:formatCode>0</c:formatCode>
                <c:ptCount val="4"/>
                <c:pt idx="0">
                  <c:v>17</c:v>
                </c:pt>
                <c:pt idx="1">
                  <c:v>5.7</c:v>
                </c:pt>
                <c:pt idx="2">
                  <c:v>74.400000000000006</c:v>
                </c:pt>
                <c:pt idx="3">
                  <c:v>2.7</c:v>
                </c:pt>
              </c:numCache>
            </c:numRef>
          </c:val>
          <c:extLst>
            <c:ext xmlns:c16="http://schemas.microsoft.com/office/drawing/2014/chart" uri="{C3380CC4-5D6E-409C-BE32-E72D297353CC}">
              <c16:uniqueId val="{00000001-2928-48D6-8542-6671887FE1DE}"/>
            </c:ext>
          </c:extLst>
        </c:ser>
        <c:dLbls>
          <c:showLegendKey val="0"/>
          <c:showVal val="0"/>
          <c:showCatName val="0"/>
          <c:showSerName val="0"/>
          <c:showPercent val="0"/>
          <c:showBubbleSize val="0"/>
        </c:dLbls>
        <c:gapWidth val="267"/>
        <c:overlap val="-43"/>
        <c:axId val="331351944"/>
        <c:axId val="331354896"/>
      </c:barChart>
      <c:catAx>
        <c:axId val="33135194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1"/>
        <c:lblAlgn val="ctr"/>
        <c:lblOffset val="100"/>
        <c:noMultiLvlLbl val="0"/>
      </c:catAx>
      <c:valAx>
        <c:axId val="331354896"/>
        <c:scaling>
          <c:orientation val="minMax"/>
          <c:max val="90"/>
          <c:min val="0"/>
        </c:scaling>
        <c:delete val="1"/>
        <c:axPos val="l"/>
        <c:numFmt formatCode="0"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t"/>
      <c:layout>
        <c:manualLayout>
          <c:xMode val="edge"/>
          <c:yMode val="edge"/>
          <c:x val="0.19905258274606125"/>
          <c:y val="0.14127865599697648"/>
          <c:w val="0.64023888218769343"/>
          <c:h val="0.1043568802048183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r>
              <a:rPr lang="el-GR" sz="1200" b="0" dirty="0">
                <a:solidFill>
                  <a:schemeClr val="tx1">
                    <a:lumMod val="75000"/>
                    <a:lumOff val="25000"/>
                  </a:schemeClr>
                </a:solidFill>
                <a:latin typeface="Calibri" panose="020F0502020204030204" pitchFamily="34" charset="0"/>
                <a:cs typeface="Calibri" panose="020F0502020204030204" pitchFamily="34" charset="0"/>
              </a:rPr>
              <a:t>Διαχρονικά στοιχεία-Θετική Αξιολόγηση</a:t>
            </a:r>
            <a:endParaRPr lang="en-US" sz="1200" b="0" dirty="0">
              <a:solidFill>
                <a:schemeClr val="tx1">
                  <a:lumMod val="75000"/>
                  <a:lumOff val="25000"/>
                </a:schemeClr>
              </a:solidFill>
              <a:latin typeface="Calibri" panose="020F0502020204030204" pitchFamily="34" charset="0"/>
              <a:cs typeface="Calibri" panose="020F0502020204030204" pitchFamily="34" charset="0"/>
            </a:endParaRPr>
          </a:p>
        </c:rich>
      </c:tx>
      <c:layout>
        <c:manualLayout>
          <c:xMode val="edge"/>
          <c:yMode val="edge"/>
          <c:x val="0.25476732743980823"/>
          <c:y val="1.5573685221005339E-2"/>
        </c:manualLayout>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endParaRPr lang="en-US"/>
        </a:p>
      </c:txPr>
    </c:title>
    <c:autoTitleDeleted val="0"/>
    <c:plotArea>
      <c:layout>
        <c:manualLayout>
          <c:layoutTarget val="inner"/>
          <c:xMode val="edge"/>
          <c:yMode val="edge"/>
          <c:x val="2.5426512224296274E-2"/>
          <c:y val="0.16505680365160097"/>
          <c:w val="0.94157487849794408"/>
          <c:h val="0.63257586366184038"/>
        </c:manualLayout>
      </c:layout>
      <c:lineChart>
        <c:grouping val="standard"/>
        <c:varyColors val="0"/>
        <c:ser>
          <c:idx val="0"/>
          <c:order val="0"/>
          <c:tx>
            <c:strRef>
              <c:f>Sheet1!$B$1</c:f>
              <c:strCache>
                <c:ptCount val="1"/>
                <c:pt idx="0">
                  <c:v>Πρωθυπουργός</c:v>
                </c:pt>
              </c:strCache>
            </c:strRef>
          </c:tx>
          <c:spPr>
            <a:ln w="22225" cap="rnd">
              <a:solidFill>
                <a:srgbClr val="3399FF"/>
              </a:solidFill>
              <a:round/>
            </a:ln>
            <a:effectLst/>
          </c:spPr>
          <c:marker>
            <c:symbol val="none"/>
          </c:marker>
          <c:dPt>
            <c:idx val="0"/>
            <c:marker>
              <c:symbol val="none"/>
            </c:marker>
            <c:bubble3D val="0"/>
            <c:extLst>
              <c:ext xmlns:c16="http://schemas.microsoft.com/office/drawing/2014/chart" uri="{C3380CC4-5D6E-409C-BE32-E72D297353CC}">
                <c16:uniqueId val="{00000000-4308-4A54-9D60-13988E815D37}"/>
              </c:ext>
            </c:extLst>
          </c:dPt>
          <c:dPt>
            <c:idx val="1"/>
            <c:marker>
              <c:symbol val="none"/>
            </c:marker>
            <c:bubble3D val="0"/>
            <c:extLst>
              <c:ext xmlns:c16="http://schemas.microsoft.com/office/drawing/2014/chart" uri="{C3380CC4-5D6E-409C-BE32-E72D297353CC}">
                <c16:uniqueId val="{00000001-4308-4A54-9D60-13988E815D37}"/>
              </c:ext>
            </c:extLst>
          </c:dPt>
          <c:dPt>
            <c:idx val="2"/>
            <c:marker>
              <c:symbol val="none"/>
            </c:marker>
            <c:bubble3D val="0"/>
            <c:extLst>
              <c:ext xmlns:c16="http://schemas.microsoft.com/office/drawing/2014/chart" uri="{C3380CC4-5D6E-409C-BE32-E72D297353CC}">
                <c16:uniqueId val="{00000002-4308-4A54-9D60-13988E815D37}"/>
              </c:ext>
            </c:extLst>
          </c:dPt>
          <c:dPt>
            <c:idx val="3"/>
            <c:marker>
              <c:symbol val="none"/>
            </c:marker>
            <c:bubble3D val="0"/>
            <c:extLst>
              <c:ext xmlns:c16="http://schemas.microsoft.com/office/drawing/2014/chart" uri="{C3380CC4-5D6E-409C-BE32-E72D297353CC}">
                <c16:uniqueId val="{00000003-4308-4A54-9D60-13988E815D37}"/>
              </c:ext>
            </c:extLst>
          </c:dPt>
          <c:dLbls>
            <c:dLbl>
              <c:idx val="15"/>
              <c:layout>
                <c:manualLayout>
                  <c:x val="-3.2059025790383347E-2"/>
                  <c:y val="5.55015206688799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308-4A54-9D60-13988E815D37}"/>
                </c:ext>
              </c:extLst>
            </c:dLbl>
            <c:dLbl>
              <c:idx val="16"/>
              <c:layout>
                <c:manualLayout>
                  <c:x val="-3.4291548477735946E-2"/>
                  <c:y val="5.55015206688799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308-4A54-9D60-13988E815D37}"/>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399FF"/>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Sheet1!$B$2:$B$6</c:f>
              <c:numCache>
                <c:formatCode>General</c:formatCode>
                <c:ptCount val="5"/>
                <c:pt idx="0">
                  <c:v>45</c:v>
                </c:pt>
                <c:pt idx="1">
                  <c:v>44</c:v>
                </c:pt>
                <c:pt idx="2">
                  <c:v>42</c:v>
                </c:pt>
                <c:pt idx="3">
                  <c:v>40</c:v>
                </c:pt>
                <c:pt idx="4">
                  <c:v>34</c:v>
                </c:pt>
              </c:numCache>
            </c:numRef>
          </c:val>
          <c:smooth val="0"/>
          <c:extLst>
            <c:ext xmlns:c16="http://schemas.microsoft.com/office/drawing/2014/chart" uri="{C3380CC4-5D6E-409C-BE32-E72D297353CC}">
              <c16:uniqueId val="{00000006-4308-4A54-9D60-13988E815D37}"/>
            </c:ext>
          </c:extLst>
        </c:ser>
        <c:ser>
          <c:idx val="1"/>
          <c:order val="1"/>
          <c:tx>
            <c:strRef>
              <c:f>Sheet1!$C$1</c:f>
              <c:strCache>
                <c:ptCount val="1"/>
                <c:pt idx="0">
                  <c:v>Αρχηγός Αξ. Αντιπολίτευσης</c:v>
                </c:pt>
              </c:strCache>
            </c:strRef>
          </c:tx>
          <c:spPr>
            <a:ln w="2222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Sheet1!$C$2:$C$6</c:f>
              <c:numCache>
                <c:formatCode>General</c:formatCode>
                <c:ptCount val="5"/>
                <c:pt idx="0">
                  <c:v>16</c:v>
                </c:pt>
                <c:pt idx="1">
                  <c:v>17</c:v>
                </c:pt>
                <c:pt idx="2">
                  <c:v>16</c:v>
                </c:pt>
                <c:pt idx="3">
                  <c:v>16</c:v>
                </c:pt>
                <c:pt idx="4">
                  <c:v>17</c:v>
                </c:pt>
              </c:numCache>
            </c:numRef>
          </c:val>
          <c:smooth val="0"/>
          <c:extLst>
            <c:ext xmlns:c16="http://schemas.microsoft.com/office/drawing/2014/chart" uri="{C3380CC4-5D6E-409C-BE32-E72D297353CC}">
              <c16:uniqueId val="{00000009-4308-4A54-9D60-13988E815D37}"/>
            </c:ext>
          </c:extLst>
        </c:ser>
        <c:dLbls>
          <c:showLegendKey val="0"/>
          <c:showVal val="0"/>
          <c:showCatName val="0"/>
          <c:showSerName val="0"/>
          <c:showPercent val="0"/>
          <c:showBubbleSize val="0"/>
        </c:dLbls>
        <c:smooth val="0"/>
        <c:axId val="331351944"/>
        <c:axId val="331354896"/>
      </c:lineChart>
      <c:dateAx>
        <c:axId val="331351944"/>
        <c:scaling>
          <c:orientation val="minMax"/>
        </c:scaling>
        <c:delete val="0"/>
        <c:axPos val="b"/>
        <c:numFmt formatCode="mmm\-yy"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1"/>
        <c:lblOffset val="100"/>
        <c:baseTimeUnit val="months"/>
      </c:dateAx>
      <c:valAx>
        <c:axId val="331354896"/>
        <c:scaling>
          <c:orientation val="minMax"/>
          <c:max val="100"/>
        </c:scaling>
        <c:delete val="1"/>
        <c:axPos val="l"/>
        <c:numFmt formatCode="General"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b"/>
      <c:layout>
        <c:manualLayout>
          <c:xMode val="edge"/>
          <c:yMode val="edge"/>
          <c:x val="0.1176604226354114"/>
          <c:y val="0.11074852051811734"/>
          <c:w val="0.82536776162042302"/>
          <c:h val="9.6588273770589289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003713948250508"/>
          <c:y val="7.3173351109136017E-2"/>
          <c:w val="0.74421402026382288"/>
          <c:h val="0.88861330222567847"/>
        </c:manualLayout>
      </c:layout>
      <c:barChart>
        <c:barDir val="bar"/>
        <c:grouping val="stacked"/>
        <c:varyColors val="0"/>
        <c:ser>
          <c:idx val="0"/>
          <c:order val="0"/>
          <c:tx>
            <c:strRef>
              <c:f>Sheet1!$B$1</c:f>
              <c:strCache>
                <c:ptCount val="1"/>
                <c:pt idx="0">
                  <c:v>Αρνητικές/Μάλλον αρνητικές γνώμες</c:v>
                </c:pt>
              </c:strCache>
            </c:strRef>
          </c:tx>
          <c:spPr>
            <a:solidFill>
              <a:schemeClr val="accent2">
                <a:alpha val="70000"/>
              </a:schemeClr>
            </a:solidFill>
            <a:ln>
              <a:noFill/>
            </a:ln>
            <a:effectLst/>
          </c:spPr>
          <c:invertIfNegative val="0"/>
          <c:dLbls>
            <c:dLbl>
              <c:idx val="0"/>
              <c:layout/>
              <c:tx>
                <c:rich>
                  <a:bodyPr/>
                  <a:lstStyle/>
                  <a:p>
                    <a:r>
                      <a:rPr lang="en-US"/>
                      <a:t>53</a:t>
                    </a:r>
                  </a:p>
                </c:rich>
              </c:tx>
              <c:dLblPos val="inBase"/>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FF9-43BF-98F7-77F0CCF01795}"/>
                </c:ext>
              </c:extLst>
            </c:dLbl>
            <c:dLbl>
              <c:idx val="1"/>
              <c:layout/>
              <c:tx>
                <c:rich>
                  <a:bodyPr/>
                  <a:lstStyle/>
                  <a:p>
                    <a:r>
                      <a:rPr lang="en-US"/>
                      <a:t>59</a:t>
                    </a:r>
                  </a:p>
                </c:rich>
              </c:tx>
              <c:dLblPos val="inBase"/>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9FF9-43BF-98F7-77F0CCF01795}"/>
                </c:ext>
              </c:extLst>
            </c:dLbl>
            <c:dLbl>
              <c:idx val="2"/>
              <c:layout/>
              <c:tx>
                <c:rich>
                  <a:bodyPr/>
                  <a:lstStyle/>
                  <a:p>
                    <a:r>
                      <a:rPr lang="en-US"/>
                      <a:t>61</a:t>
                    </a:r>
                  </a:p>
                </c:rich>
              </c:tx>
              <c:dLblPos val="inBase"/>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9FF9-43BF-98F7-77F0CCF01795}"/>
                </c:ext>
              </c:extLst>
            </c:dLbl>
            <c:dLbl>
              <c:idx val="3"/>
              <c:layout/>
              <c:tx>
                <c:rich>
                  <a:bodyPr/>
                  <a:lstStyle/>
                  <a:p>
                    <a:r>
                      <a:rPr lang="en-US"/>
                      <a:t>61</a:t>
                    </a:r>
                  </a:p>
                </c:rich>
              </c:tx>
              <c:dLblPos val="inBase"/>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FF9-43BF-98F7-77F0CCF01795}"/>
                </c:ext>
              </c:extLst>
            </c:dLbl>
            <c:dLbl>
              <c:idx val="4"/>
              <c:layout/>
              <c:tx>
                <c:rich>
                  <a:bodyPr/>
                  <a:lstStyle/>
                  <a:p>
                    <a:r>
                      <a:rPr lang="en-US"/>
                      <a:t>70</a:t>
                    </a:r>
                  </a:p>
                </c:rich>
              </c:tx>
              <c:dLblPos val="inBase"/>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FF9-43BF-98F7-77F0CCF01795}"/>
                </c:ext>
              </c:extLst>
            </c:dLbl>
            <c:dLbl>
              <c:idx val="5"/>
              <c:layout/>
              <c:tx>
                <c:rich>
                  <a:bodyPr/>
                  <a:lstStyle/>
                  <a:p>
                    <a:r>
                      <a:rPr lang="en-US"/>
                      <a:t>70</a:t>
                    </a:r>
                  </a:p>
                </c:rich>
              </c:tx>
              <c:dLblPos val="inBase"/>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DF0-420C-B01B-9F1241E656E3}"/>
                </c:ext>
              </c:extLst>
            </c:dLbl>
            <c:dLbl>
              <c:idx val="6"/>
              <c:layout/>
              <c:tx>
                <c:rich>
                  <a:bodyPr/>
                  <a:lstStyle/>
                  <a:p>
                    <a:r>
                      <a:rPr lang="en-US"/>
                      <a:t>40</a:t>
                    </a:r>
                  </a:p>
                </c:rich>
              </c:tx>
              <c:dLblPos val="inBase"/>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EC4-4CB6-A553-A1FE5397AE3D}"/>
                </c:ext>
              </c:extLst>
            </c:dLbl>
            <c:dLbl>
              <c:idx val="7"/>
              <c:layout/>
              <c:tx>
                <c:rich>
                  <a:bodyPr/>
                  <a:lstStyle/>
                  <a:p>
                    <a:r>
                      <a:rPr lang="en-US"/>
                      <a:t>57</a:t>
                    </a:r>
                  </a:p>
                </c:rich>
              </c:tx>
              <c:dLblPos val="inBase"/>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B27-4BD4-9D7F-DB1F54B259C5}"/>
                </c:ext>
              </c:extLst>
            </c:dLbl>
            <c:dLbl>
              <c:idx val="8"/>
              <c:layout/>
              <c:tx>
                <c:rich>
                  <a:bodyPr/>
                  <a:lstStyle/>
                  <a:p>
                    <a:r>
                      <a:rPr lang="en-US"/>
                      <a:t>61</a:t>
                    </a:r>
                  </a:p>
                </c:rich>
              </c:tx>
              <c:dLblPos val="inBase"/>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487-4288-9F3C-A1DF9CB3595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Sheet1!$A$2:$A$10</c:f>
              <c:strCache>
                <c:ptCount val="9"/>
                <c:pt idx="0">
                  <c:v> Κουτσούμπας Δημήτρης  </c:v>
                </c:pt>
                <c:pt idx="1">
                  <c:v> Μητσοτάκης Κυριάκος  </c:v>
                </c:pt>
                <c:pt idx="2">
                  <c:v> Κωνσταντοπούλου Ζωή  </c:v>
                </c:pt>
                <c:pt idx="3">
                  <c:v> Ανδρουλάκης Νίκος  </c:v>
                </c:pt>
                <c:pt idx="4">
                  <c:v> Κασσελάκης Στέφανος  </c:v>
                </c:pt>
                <c:pt idx="5">
                  <c:v> Βελόπουλος Κυριάκος  </c:v>
                </c:pt>
                <c:pt idx="6">
                  <c:v>Χαρίτσης Αλέξης</c:v>
                </c:pt>
                <c:pt idx="7">
                  <c:v> Νατσιός Δημήτρης  </c:v>
                </c:pt>
                <c:pt idx="8">
                  <c:v> Στίγκας Βασίλης  </c:v>
                </c:pt>
              </c:strCache>
            </c:strRef>
          </c:cat>
          <c:val>
            <c:numRef>
              <c:f>Sheet1!$B$2:$B$10</c:f>
              <c:numCache>
                <c:formatCode>0</c:formatCode>
                <c:ptCount val="9"/>
                <c:pt idx="0">
                  <c:v>-53.2</c:v>
                </c:pt>
                <c:pt idx="1">
                  <c:v>-59</c:v>
                </c:pt>
                <c:pt idx="2">
                  <c:v>-61.4</c:v>
                </c:pt>
                <c:pt idx="3">
                  <c:v>-60.6</c:v>
                </c:pt>
                <c:pt idx="4">
                  <c:v>-69.7</c:v>
                </c:pt>
                <c:pt idx="5">
                  <c:v>-70.2</c:v>
                </c:pt>
                <c:pt idx="6">
                  <c:v>-39.700000000000003</c:v>
                </c:pt>
                <c:pt idx="7">
                  <c:v>-56.5</c:v>
                </c:pt>
                <c:pt idx="8">
                  <c:v>-61.2</c:v>
                </c:pt>
              </c:numCache>
            </c:numRef>
          </c:val>
          <c:extLst>
            <c:ext xmlns:c16="http://schemas.microsoft.com/office/drawing/2014/chart" uri="{C3380CC4-5D6E-409C-BE32-E72D297353CC}">
              <c16:uniqueId val="{00000000-7ADA-4098-93E7-E2C084853A02}"/>
            </c:ext>
          </c:extLst>
        </c:ser>
        <c:ser>
          <c:idx val="1"/>
          <c:order val="1"/>
          <c:tx>
            <c:strRef>
              <c:f>Sheet1!$C$1</c:f>
              <c:strCache>
                <c:ptCount val="1"/>
                <c:pt idx="0">
                  <c:v>Θετικές/Μάλλον θετικές γνώμες</c:v>
                </c:pt>
              </c:strCache>
            </c:strRef>
          </c:tx>
          <c:spPr>
            <a:solidFill>
              <a:schemeClr val="accent4">
                <a:lumMod val="50000"/>
                <a:alpha val="7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Calibri" panose="020F0502020204030204" pitchFamily="34" charset="0"/>
                    <a:ea typeface="+mn-ea"/>
                    <a:cs typeface="Calibri" panose="020F050202020403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Sheet1!$A$2:$A$10</c:f>
              <c:strCache>
                <c:ptCount val="9"/>
                <c:pt idx="0">
                  <c:v> Κουτσούμπας Δημήτρης  </c:v>
                </c:pt>
                <c:pt idx="1">
                  <c:v> Μητσοτάκης Κυριάκος  </c:v>
                </c:pt>
                <c:pt idx="2">
                  <c:v> Κωνσταντοπούλου Ζωή  </c:v>
                </c:pt>
                <c:pt idx="3">
                  <c:v> Ανδρουλάκης Νίκος  </c:v>
                </c:pt>
                <c:pt idx="4">
                  <c:v> Κασσελάκης Στέφανος  </c:v>
                </c:pt>
                <c:pt idx="5">
                  <c:v> Βελόπουλος Κυριάκος  </c:v>
                </c:pt>
                <c:pt idx="6">
                  <c:v>Χαρίτσης Αλέξης</c:v>
                </c:pt>
                <c:pt idx="7">
                  <c:v> Νατσιός Δημήτρης  </c:v>
                </c:pt>
                <c:pt idx="8">
                  <c:v> Στίγκας Βασίλης  </c:v>
                </c:pt>
              </c:strCache>
            </c:strRef>
          </c:cat>
          <c:val>
            <c:numRef>
              <c:f>Sheet1!$C$2:$C$10</c:f>
              <c:numCache>
                <c:formatCode>0</c:formatCode>
                <c:ptCount val="9"/>
                <c:pt idx="0">
                  <c:v>40.9</c:v>
                </c:pt>
                <c:pt idx="1">
                  <c:v>38.9</c:v>
                </c:pt>
                <c:pt idx="2">
                  <c:v>34.200000000000003</c:v>
                </c:pt>
                <c:pt idx="3">
                  <c:v>32</c:v>
                </c:pt>
                <c:pt idx="4">
                  <c:v>25.8</c:v>
                </c:pt>
                <c:pt idx="5">
                  <c:v>24.8</c:v>
                </c:pt>
                <c:pt idx="6">
                  <c:v>21.8</c:v>
                </c:pt>
                <c:pt idx="7">
                  <c:v>12.9</c:v>
                </c:pt>
                <c:pt idx="8">
                  <c:v>7.2</c:v>
                </c:pt>
              </c:numCache>
            </c:numRef>
          </c:val>
          <c:extLst>
            <c:ext xmlns:c16="http://schemas.microsoft.com/office/drawing/2014/chart" uri="{C3380CC4-5D6E-409C-BE32-E72D297353CC}">
              <c16:uniqueId val="{00000001-3BE9-4E78-9190-4C25C90B0CB5}"/>
            </c:ext>
          </c:extLst>
        </c:ser>
        <c:dLbls>
          <c:showLegendKey val="0"/>
          <c:showVal val="0"/>
          <c:showCatName val="0"/>
          <c:showSerName val="0"/>
          <c:showPercent val="0"/>
          <c:showBubbleSize val="0"/>
        </c:dLbls>
        <c:gapWidth val="100"/>
        <c:overlap val="100"/>
        <c:axId val="510722928"/>
        <c:axId val="510721288"/>
      </c:barChart>
      <c:catAx>
        <c:axId val="510722928"/>
        <c:scaling>
          <c:orientation val="maxMin"/>
        </c:scaling>
        <c:delete val="0"/>
        <c:axPos val="l"/>
        <c:numFmt formatCode="General" sourceLinked="1"/>
        <c:majorTickMark val="in"/>
        <c:minorTickMark val="in"/>
        <c:tickLblPos val="low"/>
        <c:spPr>
          <a:noFill/>
          <a:ln w="9525" cap="flat" cmpd="sng" algn="ctr">
            <a:solidFill>
              <a:schemeClr val="dk1">
                <a:lumMod val="15000"/>
                <a:lumOff val="85000"/>
              </a:schemeClr>
            </a:solidFill>
            <a:round/>
          </a:ln>
          <a:effectLst/>
        </c:spPr>
        <c:txPr>
          <a:bodyPr rot="0" spcFirstLastPara="1" vertOverflow="ellipsis" wrap="square" anchor="ctr" anchorCtr="1"/>
          <a:lstStyle/>
          <a:p>
            <a:pPr>
              <a:defRPr sz="1197" b="0" i="0" u="none" strike="noStrike" kern="1200" cap="none" spc="0" normalizeH="0" baseline="0">
                <a:ln>
                  <a:noFill/>
                </a:ln>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510721288"/>
        <c:crosses val="autoZero"/>
        <c:auto val="1"/>
        <c:lblAlgn val="ctr"/>
        <c:lblOffset val="100"/>
        <c:noMultiLvlLbl val="0"/>
      </c:catAx>
      <c:valAx>
        <c:axId val="510721288"/>
        <c:scaling>
          <c:orientation val="minMax"/>
          <c:max val="85"/>
          <c:min val="-85"/>
        </c:scaling>
        <c:delete val="1"/>
        <c:axPos val="t"/>
        <c:numFmt formatCode="0" sourceLinked="1"/>
        <c:majorTickMark val="out"/>
        <c:minorTickMark val="none"/>
        <c:tickLblPos val="nextTo"/>
        <c:crossAx val="510722928"/>
        <c:crosses val="autoZero"/>
        <c:crossBetween val="between"/>
      </c:valAx>
      <c:spPr>
        <a:pattFill prst="ltDnDiag">
          <a:fgClr>
            <a:srgbClr val="000000">
              <a:alpha val="0"/>
            </a:srgbClr>
          </a:fgClr>
          <a:bgClr>
            <a:srgbClr val="FFFFFF"/>
          </a:bgClr>
        </a:pattFill>
        <a:ln w="25400">
          <a:noFill/>
        </a:ln>
        <a:effectLst/>
      </c:spPr>
    </c:plotArea>
    <c:legend>
      <c:legendPos val="r"/>
      <c:layout>
        <c:manualLayout>
          <c:xMode val="edge"/>
          <c:yMode val="edge"/>
          <c:x val="0.6455099695834321"/>
          <c:y val="0.81058453822591137"/>
          <c:w val="0.24403859424761629"/>
          <c:h val="0.1543874754656890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r>
              <a:rPr lang="el-GR" sz="1200" b="0">
                <a:solidFill>
                  <a:schemeClr val="tx1">
                    <a:lumMod val="75000"/>
                    <a:lumOff val="25000"/>
                  </a:schemeClr>
                </a:solidFill>
                <a:latin typeface="Calibri" panose="020F0502020204030204" pitchFamily="34" charset="0"/>
                <a:cs typeface="Calibri" panose="020F0502020204030204" pitchFamily="34" charset="0"/>
              </a:rPr>
              <a:t>Σύνολο</a:t>
            </a:r>
            <a:endParaRPr lang="en-US" sz="1200" b="0">
              <a:solidFill>
                <a:schemeClr val="tx1">
                  <a:lumMod val="75000"/>
                  <a:lumOff val="25000"/>
                </a:schemeClr>
              </a:solidFill>
              <a:latin typeface="Calibri" panose="020F0502020204030204" pitchFamily="34" charset="0"/>
              <a:cs typeface="Calibri" panose="020F0502020204030204" pitchFamily="34" charset="0"/>
            </a:endParaRPr>
          </a:p>
        </c:rich>
      </c:tx>
      <c:layout>
        <c:manualLayout>
          <c:xMode val="edge"/>
          <c:yMode val="edge"/>
          <c:x val="0.32630692842914094"/>
          <c:y val="1.7347799242707095E-2"/>
        </c:manualLayout>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endParaRPr lang="en-US"/>
        </a:p>
      </c:txPr>
    </c:title>
    <c:autoTitleDeleted val="0"/>
    <c:plotArea>
      <c:layout>
        <c:manualLayout>
          <c:layoutTarget val="inner"/>
          <c:xMode val="edge"/>
          <c:yMode val="edge"/>
          <c:x val="0.2906971228558875"/>
          <c:y val="0.10295207312181885"/>
          <c:w val="0.68612127722242744"/>
          <c:h val="0.83154602407642098"/>
        </c:manualLayout>
      </c:layout>
      <c:barChart>
        <c:barDir val="bar"/>
        <c:grouping val="clustered"/>
        <c:varyColors val="0"/>
        <c:ser>
          <c:idx val="0"/>
          <c:order val="0"/>
          <c:tx>
            <c:strRef>
              <c:f>Sheet1!$B$1</c:f>
              <c:strCache>
                <c:ptCount val="1"/>
                <c:pt idx="0">
                  <c:v>Series 1</c:v>
                </c:pt>
              </c:strCache>
            </c:strRef>
          </c:tx>
          <c:spPr>
            <a:solidFill>
              <a:srgbClr val="3399FF">
                <a:alpha val="7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Sheet1!$A$2:$A$11</c:f>
              <c:strCache>
                <c:ptCount val="10"/>
                <c:pt idx="0">
                  <c:v>Μητσοτάκης Κυριάκος</c:v>
                </c:pt>
                <c:pt idx="1">
                  <c:v>Κασσελάκης Στέφανος</c:v>
                </c:pt>
                <c:pt idx="2">
                  <c:v>Ανδρουλάκης Νίκος</c:v>
                </c:pt>
                <c:pt idx="3">
                  <c:v>Βελόπουλος Κυριάκος</c:v>
                </c:pt>
                <c:pt idx="4">
                  <c:v>Κουτσούμπας Δημήτρης</c:v>
                </c:pt>
                <c:pt idx="5">
                  <c:v>Κωνσταντοπούλου Ζωή</c:v>
                </c:pt>
                <c:pt idx="6">
                  <c:v>Νατσιός Δημήτρης</c:v>
                </c:pt>
                <c:pt idx="7">
                  <c:v>Άλλος</c:v>
                </c:pt>
                <c:pt idx="8">
                  <c:v>Κανένας</c:v>
                </c:pt>
                <c:pt idx="9">
                  <c:v>ΔΓ/ΔΑ</c:v>
                </c:pt>
              </c:strCache>
            </c:strRef>
          </c:cat>
          <c:val>
            <c:numRef>
              <c:f>Sheet1!$B$2:$B$11</c:f>
              <c:numCache>
                <c:formatCode>0</c:formatCode>
                <c:ptCount val="10"/>
                <c:pt idx="0">
                  <c:v>33.299999999999997</c:v>
                </c:pt>
                <c:pt idx="1">
                  <c:v>6.6</c:v>
                </c:pt>
                <c:pt idx="2">
                  <c:v>5.2</c:v>
                </c:pt>
                <c:pt idx="3">
                  <c:v>4.9000000000000004</c:v>
                </c:pt>
                <c:pt idx="4">
                  <c:v>3.1</c:v>
                </c:pt>
                <c:pt idx="5">
                  <c:v>2</c:v>
                </c:pt>
                <c:pt idx="6">
                  <c:v>0.9</c:v>
                </c:pt>
                <c:pt idx="7">
                  <c:v>2</c:v>
                </c:pt>
                <c:pt idx="8">
                  <c:v>39.200000000000003</c:v>
                </c:pt>
                <c:pt idx="9">
                  <c:v>2.6</c:v>
                </c:pt>
              </c:numCache>
            </c:numRef>
          </c:val>
          <c:extLst>
            <c:ext xmlns:c16="http://schemas.microsoft.com/office/drawing/2014/chart" uri="{C3380CC4-5D6E-409C-BE32-E72D297353CC}">
              <c16:uniqueId val="{00000000-7ADA-4098-93E7-E2C084853A02}"/>
            </c:ext>
          </c:extLst>
        </c:ser>
        <c:dLbls>
          <c:showLegendKey val="0"/>
          <c:showVal val="0"/>
          <c:showCatName val="0"/>
          <c:showSerName val="0"/>
          <c:showPercent val="0"/>
          <c:showBubbleSize val="0"/>
        </c:dLbls>
        <c:gapWidth val="100"/>
        <c:axId val="510722928"/>
        <c:axId val="510721288"/>
      </c:barChart>
      <c:catAx>
        <c:axId val="510722928"/>
        <c:scaling>
          <c:orientation val="maxMin"/>
        </c:scaling>
        <c:delete val="0"/>
        <c:axPos val="l"/>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00"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510721288"/>
        <c:crosses val="autoZero"/>
        <c:auto val="1"/>
        <c:lblAlgn val="ctr"/>
        <c:lblOffset val="100"/>
        <c:noMultiLvlLbl val="0"/>
      </c:catAx>
      <c:valAx>
        <c:axId val="510721288"/>
        <c:scaling>
          <c:orientation val="minMax"/>
          <c:max val="70"/>
        </c:scaling>
        <c:delete val="1"/>
        <c:axPos val="t"/>
        <c:numFmt formatCode="0" sourceLinked="1"/>
        <c:majorTickMark val="none"/>
        <c:minorTickMark val="none"/>
        <c:tickLblPos val="nextTo"/>
        <c:crossAx val="510722928"/>
        <c:crosses val="autoZero"/>
        <c:crossBetween val="between"/>
      </c:valAx>
      <c:spPr>
        <a:pattFill prst="ltDnDiag">
          <a:fgClr>
            <a:srgbClr val="000000">
              <a:alpha val="0"/>
            </a:srgbClr>
          </a:fgClr>
          <a:bgClr>
            <a:srgbClr val="FFFFFF"/>
          </a:bgClr>
        </a:patt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r>
              <a:rPr lang="el-GR" sz="1200" b="0"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Διαχρονικά στοιχεία</a:t>
            </a:r>
            <a:endParaRPr lang="en-US" sz="1200" b="0"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c:rich>
      </c:tx>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title>
    <c:autoTitleDeleted val="0"/>
    <c:plotArea>
      <c:layout>
        <c:manualLayout>
          <c:layoutTarget val="inner"/>
          <c:xMode val="edge"/>
          <c:yMode val="edge"/>
          <c:x val="1.2025463524397133E-2"/>
          <c:y val="0.16078628648084209"/>
          <c:w val="0.97489066026868709"/>
          <c:h val="0.62999366371192467"/>
        </c:manualLayout>
      </c:layout>
      <c:lineChart>
        <c:grouping val="standard"/>
        <c:varyColors val="0"/>
        <c:ser>
          <c:idx val="0"/>
          <c:order val="0"/>
          <c:tx>
            <c:strRef>
              <c:f>Sheet1!$B$1</c:f>
              <c:strCache>
                <c:ptCount val="1"/>
                <c:pt idx="0">
                  <c:v>Μητσοτάκης</c:v>
                </c:pt>
              </c:strCache>
            </c:strRef>
          </c:tx>
          <c:spPr>
            <a:ln w="22225" cap="rnd">
              <a:solidFill>
                <a:srgbClr val="3399FF"/>
              </a:solidFill>
              <a:round/>
            </a:ln>
            <a:effectLst/>
          </c:spPr>
          <c:marker>
            <c:symbol val="none"/>
          </c:marker>
          <c:dPt>
            <c:idx val="0"/>
            <c:marker>
              <c:symbol val="none"/>
            </c:marker>
            <c:bubble3D val="0"/>
            <c:extLst>
              <c:ext xmlns:c16="http://schemas.microsoft.com/office/drawing/2014/chart" uri="{C3380CC4-5D6E-409C-BE32-E72D297353CC}">
                <c16:uniqueId val="{00000000-406D-42B7-B0C7-533CD4A6F7E1}"/>
              </c:ext>
            </c:extLst>
          </c:dPt>
          <c:dPt>
            <c:idx val="1"/>
            <c:marker>
              <c:symbol val="none"/>
            </c:marker>
            <c:bubble3D val="0"/>
            <c:extLst>
              <c:ext xmlns:c16="http://schemas.microsoft.com/office/drawing/2014/chart" uri="{C3380CC4-5D6E-409C-BE32-E72D297353CC}">
                <c16:uniqueId val="{00000001-406D-42B7-B0C7-533CD4A6F7E1}"/>
              </c:ext>
            </c:extLst>
          </c:dPt>
          <c:dPt>
            <c:idx val="2"/>
            <c:marker>
              <c:symbol val="none"/>
            </c:marker>
            <c:bubble3D val="0"/>
            <c:extLst>
              <c:ext xmlns:c16="http://schemas.microsoft.com/office/drawing/2014/chart" uri="{C3380CC4-5D6E-409C-BE32-E72D297353CC}">
                <c16:uniqueId val="{00000002-406D-42B7-B0C7-533CD4A6F7E1}"/>
              </c:ext>
            </c:extLst>
          </c:dPt>
          <c:dPt>
            <c:idx val="3"/>
            <c:marker>
              <c:symbol val="none"/>
            </c:marker>
            <c:bubble3D val="0"/>
            <c:extLst>
              <c:ext xmlns:c16="http://schemas.microsoft.com/office/drawing/2014/chart" uri="{C3380CC4-5D6E-409C-BE32-E72D297353CC}">
                <c16:uniqueId val="{00000003-406D-42B7-B0C7-533CD4A6F7E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2">
                        <a:lumMod val="50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Sheet1!$A$2:$A$6</c:f>
              <c:numCache>
                <c:formatCode>mmm\-yy</c:formatCode>
                <c:ptCount val="5"/>
                <c:pt idx="0">
                  <c:v>45231</c:v>
                </c:pt>
                <c:pt idx="1">
                  <c:v>45261</c:v>
                </c:pt>
                <c:pt idx="2">
                  <c:v>45292</c:v>
                </c:pt>
                <c:pt idx="3">
                  <c:v>45323</c:v>
                </c:pt>
                <c:pt idx="4">
                  <c:v>45352</c:v>
                </c:pt>
              </c:numCache>
            </c:numRef>
          </c:cat>
          <c:val>
            <c:numRef>
              <c:f>Sheet1!$B$2:$B$6</c:f>
              <c:numCache>
                <c:formatCode>General</c:formatCode>
                <c:ptCount val="5"/>
                <c:pt idx="0">
                  <c:v>41</c:v>
                </c:pt>
                <c:pt idx="1">
                  <c:v>41</c:v>
                </c:pt>
                <c:pt idx="2">
                  <c:v>40</c:v>
                </c:pt>
                <c:pt idx="3">
                  <c:v>40</c:v>
                </c:pt>
                <c:pt idx="4">
                  <c:v>33</c:v>
                </c:pt>
              </c:numCache>
            </c:numRef>
          </c:val>
          <c:smooth val="0"/>
          <c:extLst>
            <c:ext xmlns:c16="http://schemas.microsoft.com/office/drawing/2014/chart" uri="{C3380CC4-5D6E-409C-BE32-E72D297353CC}">
              <c16:uniqueId val="{00000004-406D-42B7-B0C7-533CD4A6F7E1}"/>
            </c:ext>
          </c:extLst>
        </c:ser>
        <c:ser>
          <c:idx val="1"/>
          <c:order val="1"/>
          <c:tx>
            <c:strRef>
              <c:f>Sheet1!$C$1</c:f>
              <c:strCache>
                <c:ptCount val="1"/>
                <c:pt idx="0">
                  <c:v>Κασσελάκης</c:v>
                </c:pt>
              </c:strCache>
            </c:strRef>
          </c:tx>
          <c:spPr>
            <a:ln w="22225" cap="rnd">
              <a:solidFill>
                <a:srgbClr val="FF3399"/>
              </a:solidFill>
              <a:round/>
            </a:ln>
            <a:effectLst/>
          </c:spPr>
          <c:marker>
            <c:symbol val="none"/>
          </c:marker>
          <c:dLbls>
            <c:dLbl>
              <c:idx val="0"/>
              <c:layout>
                <c:manualLayout>
                  <c:x val="-8.8202969731758243E-2"/>
                  <c:y val="-3.979412271049034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406D-42B7-B0C7-533CD4A6F7E1}"/>
                </c:ext>
              </c:extLst>
            </c:dLbl>
            <c:dLbl>
              <c:idx val="1"/>
              <c:layout>
                <c:manualLayout>
                  <c:x val="-3.7279895348091216E-2"/>
                  <c:y val="-6.3587269772609298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406D-42B7-B0C7-533CD4A6F7E1}"/>
                </c:ext>
              </c:extLst>
            </c:dLbl>
            <c:dLbl>
              <c:idx val="2"/>
              <c:layout>
                <c:manualLayout>
                  <c:x val="-3.4795820808642547E-2"/>
                  <c:y val="-4.689769765381411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406D-42B7-B0C7-533CD4A6F7E1}"/>
                </c:ext>
              </c:extLst>
            </c:dLbl>
            <c:dLbl>
              <c:idx val="3"/>
              <c:layout>
                <c:manualLayout>
                  <c:x val="-3.4795820808642547E-2"/>
                  <c:y val="-5.3573526501332146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406D-42B7-B0C7-533CD4A6F7E1}"/>
                </c:ext>
              </c:extLst>
            </c:dLbl>
            <c:dLbl>
              <c:idx val="4"/>
              <c:layout>
                <c:manualLayout>
                  <c:x val="-2.734359719029654E-2"/>
                  <c:y val="-7.360101304388622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406D-42B7-B0C7-533CD4A6F7E1}"/>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3399"/>
                    </a:solidFill>
                    <a:latin typeface="Calibri" panose="020F0502020204030204" pitchFamily="34" charset="0"/>
                    <a:ea typeface="Calibri" panose="020F0502020204030204" pitchFamily="34" charset="0"/>
                    <a:cs typeface="Calibri" panose="020F050202020403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mmm\-yy</c:formatCode>
                <c:ptCount val="5"/>
                <c:pt idx="0">
                  <c:v>45231</c:v>
                </c:pt>
                <c:pt idx="1">
                  <c:v>45261</c:v>
                </c:pt>
                <c:pt idx="2">
                  <c:v>45292</c:v>
                </c:pt>
                <c:pt idx="3">
                  <c:v>45323</c:v>
                </c:pt>
                <c:pt idx="4">
                  <c:v>45352</c:v>
                </c:pt>
              </c:numCache>
            </c:numRef>
          </c:cat>
          <c:val>
            <c:numRef>
              <c:f>Sheet1!$C$2:$C$6</c:f>
              <c:numCache>
                <c:formatCode>General</c:formatCode>
                <c:ptCount val="5"/>
                <c:pt idx="0">
                  <c:v>5</c:v>
                </c:pt>
                <c:pt idx="1">
                  <c:v>6</c:v>
                </c:pt>
                <c:pt idx="2">
                  <c:v>6</c:v>
                </c:pt>
                <c:pt idx="3">
                  <c:v>5</c:v>
                </c:pt>
                <c:pt idx="4">
                  <c:v>7</c:v>
                </c:pt>
              </c:numCache>
            </c:numRef>
          </c:val>
          <c:smooth val="0"/>
          <c:extLst>
            <c:ext xmlns:c16="http://schemas.microsoft.com/office/drawing/2014/chart" uri="{C3380CC4-5D6E-409C-BE32-E72D297353CC}">
              <c16:uniqueId val="{0000000A-406D-42B7-B0C7-533CD4A6F7E1}"/>
            </c:ext>
          </c:extLst>
        </c:ser>
        <c:ser>
          <c:idx val="2"/>
          <c:order val="2"/>
          <c:tx>
            <c:strRef>
              <c:f>Sheet1!$D$1</c:f>
              <c:strCache>
                <c:ptCount val="1"/>
                <c:pt idx="0">
                  <c:v>Ανδρουλάκης</c:v>
                </c:pt>
              </c:strCache>
            </c:strRef>
          </c:tx>
          <c:spPr>
            <a:ln w="22225" cap="rnd">
              <a:solidFill>
                <a:srgbClr val="00B050"/>
              </a:solidFill>
              <a:round/>
            </a:ln>
            <a:effectLst/>
          </c:spPr>
          <c:marker>
            <c:symbol val="none"/>
          </c:marker>
          <c:dLbls>
            <c:dLbl>
              <c:idx val="0"/>
              <c:layout>
                <c:manualLayout>
                  <c:x val="-8.6996699440802891E-2"/>
                  <c:y val="1.509432240742737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406D-42B7-B0C7-533CD4A6F7E1}"/>
                </c:ext>
              </c:extLst>
            </c:dLbl>
            <c:dLbl>
              <c:idx val="1"/>
              <c:layout>
                <c:manualLayout>
                  <c:x val="-6.4604715282026562E-2"/>
                  <c:y val="3.98880773639201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406D-42B7-B0C7-533CD4A6F7E1}"/>
                </c:ext>
              </c:extLst>
            </c:dLbl>
            <c:dLbl>
              <c:idx val="2"/>
              <c:layout>
                <c:manualLayout>
                  <c:x val="-4.2248044426988644E-2"/>
                  <c:y val="2.653641966888414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406D-42B7-B0C7-533CD4A6F7E1}"/>
                </c:ext>
              </c:extLst>
            </c:dLbl>
            <c:dLbl>
              <c:idx val="3"/>
              <c:layout>
                <c:manualLayout>
                  <c:x val="-7.4541013439821335E-2"/>
                  <c:y val="3.988807736392019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E-406D-42B7-B0C7-533CD4A6F7E1}"/>
                </c:ext>
              </c:extLst>
            </c:dLbl>
            <c:dLbl>
              <c:idx val="4"/>
              <c:layout>
                <c:manualLayout>
                  <c:x val="-2.734359719029654E-2"/>
                  <c:y val="2.987433409264315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F-406D-42B7-B0C7-533CD4A6F7E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00B050"/>
                    </a:solidFill>
                    <a:latin typeface="Calibri" panose="020F0502020204030204" pitchFamily="34" charset="0"/>
                    <a:ea typeface="Calibri" panose="020F0502020204030204" pitchFamily="34" charset="0"/>
                    <a:cs typeface="Calibri" panose="020F050202020403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mmm\-yy</c:formatCode>
                <c:ptCount val="5"/>
                <c:pt idx="0">
                  <c:v>45231</c:v>
                </c:pt>
                <c:pt idx="1">
                  <c:v>45261</c:v>
                </c:pt>
                <c:pt idx="2">
                  <c:v>45292</c:v>
                </c:pt>
                <c:pt idx="3">
                  <c:v>45323</c:v>
                </c:pt>
                <c:pt idx="4">
                  <c:v>45352</c:v>
                </c:pt>
              </c:numCache>
            </c:numRef>
          </c:cat>
          <c:val>
            <c:numRef>
              <c:f>Sheet1!$D$2:$D$6</c:f>
              <c:numCache>
                <c:formatCode>General</c:formatCode>
                <c:ptCount val="5"/>
                <c:pt idx="0">
                  <c:v>5</c:v>
                </c:pt>
                <c:pt idx="1">
                  <c:v>6</c:v>
                </c:pt>
                <c:pt idx="2">
                  <c:v>5</c:v>
                </c:pt>
                <c:pt idx="3">
                  <c:v>5</c:v>
                </c:pt>
                <c:pt idx="4">
                  <c:v>5</c:v>
                </c:pt>
              </c:numCache>
            </c:numRef>
          </c:val>
          <c:smooth val="0"/>
          <c:extLst>
            <c:ext xmlns:c16="http://schemas.microsoft.com/office/drawing/2014/chart" uri="{C3380CC4-5D6E-409C-BE32-E72D297353CC}">
              <c16:uniqueId val="{00000010-406D-42B7-B0C7-533CD4A6F7E1}"/>
            </c:ext>
          </c:extLst>
        </c:ser>
        <c:dLbls>
          <c:showLegendKey val="0"/>
          <c:showVal val="0"/>
          <c:showCatName val="0"/>
          <c:showSerName val="0"/>
          <c:showPercent val="0"/>
          <c:showBubbleSize val="0"/>
        </c:dLbls>
        <c:smooth val="0"/>
        <c:axId val="331351944"/>
        <c:axId val="331354896"/>
      </c:lineChart>
      <c:catAx>
        <c:axId val="331351944"/>
        <c:scaling>
          <c:orientation val="minMax"/>
        </c:scaling>
        <c:delete val="0"/>
        <c:axPos val="b"/>
        <c:numFmt formatCode="mmm\-yy"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cap="none" spc="0" normalizeH="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331354896"/>
        <c:crosses val="autoZero"/>
        <c:auto val="0"/>
        <c:lblAlgn val="ctr"/>
        <c:lblOffset val="100"/>
        <c:noMultiLvlLbl val="0"/>
      </c:catAx>
      <c:valAx>
        <c:axId val="331354896"/>
        <c:scaling>
          <c:orientation val="minMax"/>
          <c:max val="60"/>
          <c:min val="0"/>
        </c:scaling>
        <c:delete val="1"/>
        <c:axPos val="l"/>
        <c:numFmt formatCode="General"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b"/>
      <c:layout>
        <c:manualLayout>
          <c:xMode val="edge"/>
          <c:yMode val="edge"/>
          <c:x val="6.988914377275765E-2"/>
          <c:y val="0.90736025900113304"/>
          <c:w val="0.83163965577898757"/>
          <c:h val="6.113726261149101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77517048039462E-2"/>
          <c:y val="7.1958312122120796E-2"/>
          <c:w val="0.95046308329542117"/>
          <c:h val="0.78471607193913484"/>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chemeClr val="accent4">
                  <a:lumMod val="50000"/>
                </a:schemeClr>
              </a:solidFill>
              <a:ln>
                <a:noFill/>
              </a:ln>
              <a:effectLst/>
            </c:spPr>
            <c:extLst>
              <c:ext xmlns:c16="http://schemas.microsoft.com/office/drawing/2014/chart" uri="{C3380CC4-5D6E-409C-BE32-E72D297353CC}">
                <c16:uniqueId val="{00000004-9A4F-4D58-A0A0-EA779306130C}"/>
              </c:ext>
            </c:extLst>
          </c:dPt>
          <c:dPt>
            <c:idx val="1"/>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6-9A4F-4D58-A0A0-EA779306130C}"/>
              </c:ext>
            </c:extLst>
          </c:dPt>
          <c:dPt>
            <c:idx val="2"/>
            <c:invertIfNegative val="0"/>
            <c:bubble3D val="0"/>
            <c:spPr>
              <a:solidFill>
                <a:srgbClr val="FF8989"/>
              </a:solidFill>
              <a:ln>
                <a:noFill/>
              </a:ln>
              <a:effectLst/>
            </c:spPr>
            <c:extLst>
              <c:ext xmlns:c16="http://schemas.microsoft.com/office/drawing/2014/chart" uri="{C3380CC4-5D6E-409C-BE32-E72D297353CC}">
                <c16:uniqueId val="{00000005-9A4F-4D58-A0A0-EA779306130C}"/>
              </c:ext>
            </c:extLst>
          </c:dPt>
          <c:dPt>
            <c:idx val="3"/>
            <c:invertIfNegative val="0"/>
            <c:bubble3D val="0"/>
            <c:spPr>
              <a:solidFill>
                <a:srgbClr val="C00000"/>
              </a:solidFill>
              <a:ln>
                <a:noFill/>
              </a:ln>
              <a:effectLst/>
            </c:spPr>
            <c:extLst>
              <c:ext xmlns:c16="http://schemas.microsoft.com/office/drawing/2014/chart" uri="{C3380CC4-5D6E-409C-BE32-E72D297353CC}">
                <c16:uniqueId val="{00000007-9A4F-4D58-A0A0-EA779306130C}"/>
              </c:ext>
            </c:extLst>
          </c:dPt>
          <c:dPt>
            <c:idx val="4"/>
            <c:invertIfNegative val="0"/>
            <c:bubble3D val="0"/>
            <c:spPr>
              <a:solidFill>
                <a:schemeClr val="bg1">
                  <a:lumMod val="65000"/>
                </a:schemeClr>
              </a:solidFill>
              <a:ln>
                <a:noFill/>
              </a:ln>
              <a:effectLst/>
            </c:spPr>
            <c:extLst>
              <c:ext xmlns:c16="http://schemas.microsoft.com/office/drawing/2014/chart" uri="{C3380CC4-5D6E-409C-BE32-E72D297353CC}">
                <c16:uniqueId val="{00000000-DF0E-4772-91F0-812C06CD2A9A}"/>
              </c:ext>
            </c:extLst>
          </c:dPt>
          <c:dLbls>
            <c:dLbl>
              <c:idx val="2"/>
              <c:layout>
                <c:manualLayout>
                  <c:x val="-4.503346482868667E-3"/>
                  <c:y val="-4.7665605137376405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9A4F-4D58-A0A0-EA779306130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Sheet1!$A$2:$A$5</c:f>
              <c:strCache>
                <c:ptCount val="4"/>
                <c:pt idx="0">
                  <c:v>Πολύ</c:v>
                </c:pt>
                <c:pt idx="1">
                  <c:v>Αρκετά</c:v>
                </c:pt>
                <c:pt idx="2">
                  <c:v>Όχι και τόσο</c:v>
                </c:pt>
                <c:pt idx="3">
                  <c:v>Καθόλου</c:v>
                </c:pt>
              </c:strCache>
            </c:strRef>
          </c:cat>
          <c:val>
            <c:numRef>
              <c:f>Sheet1!$B$2:$B$5</c:f>
              <c:numCache>
                <c:formatCode>0</c:formatCode>
                <c:ptCount val="4"/>
                <c:pt idx="0">
                  <c:v>26.3</c:v>
                </c:pt>
                <c:pt idx="1">
                  <c:v>35.1</c:v>
                </c:pt>
                <c:pt idx="2">
                  <c:v>22.6</c:v>
                </c:pt>
                <c:pt idx="3">
                  <c:v>16</c:v>
                </c:pt>
              </c:numCache>
            </c:numRef>
          </c:val>
          <c:extLst>
            <c:ext xmlns:c16="http://schemas.microsoft.com/office/drawing/2014/chart" uri="{C3380CC4-5D6E-409C-BE32-E72D297353CC}">
              <c16:uniqueId val="{00000000-9A4F-4D58-A0A0-EA779306130C}"/>
            </c:ext>
          </c:extLst>
        </c:ser>
        <c:dLbls>
          <c:showLegendKey val="0"/>
          <c:showVal val="0"/>
          <c:showCatName val="0"/>
          <c:showSerName val="0"/>
          <c:showPercent val="0"/>
          <c:showBubbleSize val="0"/>
        </c:dLbls>
        <c:gapWidth val="267"/>
        <c:overlap val="-43"/>
        <c:axId val="137218799"/>
        <c:axId val="137229615"/>
      </c:barChart>
      <c:catAx>
        <c:axId val="137218799"/>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Calibri" panose="020F0502020204030204" pitchFamily="34" charset="0"/>
                <a:ea typeface="+mn-ea"/>
                <a:cs typeface="Calibri" panose="020F0502020204030204" pitchFamily="34" charset="0"/>
              </a:defRPr>
            </a:pPr>
            <a:endParaRPr lang="en-US"/>
          </a:p>
        </c:txPr>
        <c:crossAx val="137229615"/>
        <c:crosses val="autoZero"/>
        <c:auto val="1"/>
        <c:lblAlgn val="ctr"/>
        <c:lblOffset val="100"/>
        <c:noMultiLvlLbl val="0"/>
      </c:catAx>
      <c:valAx>
        <c:axId val="137229615"/>
        <c:scaling>
          <c:orientation val="minMax"/>
          <c:max val="80"/>
        </c:scaling>
        <c:delete val="1"/>
        <c:axPos val="l"/>
        <c:numFmt formatCode="0" sourceLinked="1"/>
        <c:majorTickMark val="out"/>
        <c:minorTickMark val="none"/>
        <c:tickLblPos val="nextTo"/>
        <c:crossAx val="137218799"/>
        <c:crosses val="autoZero"/>
        <c:crossBetween val="between"/>
      </c:valAx>
      <c:spPr>
        <a:pattFill prst="ltDnDiag">
          <a:fgClr>
            <a:srgbClr val="000000">
              <a:alpha val="0"/>
            </a:srgbClr>
          </a:fgClr>
          <a:bgClr>
            <a:srgbClr val="FFFFFF"/>
          </a:bgClr>
        </a:patt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r>
              <a:rPr lang="el-GR" sz="1200" b="0" dirty="0">
                <a:solidFill>
                  <a:schemeClr val="tx1">
                    <a:lumMod val="75000"/>
                    <a:lumOff val="25000"/>
                  </a:schemeClr>
                </a:solidFill>
                <a:latin typeface="Calibri" panose="020F0502020204030204" pitchFamily="34" charset="0"/>
                <a:cs typeface="Calibri" panose="020F0502020204030204" pitchFamily="34" charset="0"/>
              </a:rPr>
              <a:t>Διαχρονικά στοιχεία</a:t>
            </a:r>
            <a:endParaRPr lang="en-US" sz="1200" b="0" dirty="0">
              <a:solidFill>
                <a:schemeClr val="tx1">
                  <a:lumMod val="75000"/>
                  <a:lumOff val="25000"/>
                </a:schemeClr>
              </a:solidFill>
              <a:latin typeface="Calibri" panose="020F0502020204030204" pitchFamily="34" charset="0"/>
              <a:cs typeface="Calibri" panose="020F0502020204030204" pitchFamily="34" charset="0"/>
            </a:endParaRPr>
          </a:p>
        </c:rich>
      </c:tx>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endParaRPr lang="en-US"/>
        </a:p>
      </c:txPr>
    </c:title>
    <c:autoTitleDeleted val="0"/>
    <c:plotArea>
      <c:layout>
        <c:manualLayout>
          <c:layoutTarget val="inner"/>
          <c:xMode val="edge"/>
          <c:yMode val="edge"/>
          <c:x val="2.5360281188698281E-2"/>
          <c:y val="0.14561788915908147"/>
          <c:w val="0.94927943762260347"/>
          <c:h val="0.59603367597884582"/>
        </c:manualLayout>
      </c:layout>
      <c:lineChart>
        <c:grouping val="standard"/>
        <c:varyColors val="0"/>
        <c:ser>
          <c:idx val="0"/>
          <c:order val="0"/>
          <c:tx>
            <c:strRef>
              <c:f>Sheet1!$B$1</c:f>
              <c:strCache>
                <c:ptCount val="1"/>
                <c:pt idx="0">
                  <c:v>Πολύ/Αρκετά</c:v>
                </c:pt>
              </c:strCache>
            </c:strRef>
          </c:tx>
          <c:spPr>
            <a:ln w="22225" cap="rnd">
              <a:solidFill>
                <a:schemeClr val="bg2">
                  <a:lumMod val="25000"/>
                </a:schemeClr>
              </a:solidFill>
              <a:round/>
            </a:ln>
            <a:effectLst/>
          </c:spPr>
          <c:marker>
            <c:symbol val="none"/>
          </c:marker>
          <c:dPt>
            <c:idx val="0"/>
            <c:marker>
              <c:symbol val="none"/>
            </c:marker>
            <c:bubble3D val="0"/>
            <c:extLst>
              <c:ext xmlns:c16="http://schemas.microsoft.com/office/drawing/2014/chart" uri="{C3380CC4-5D6E-409C-BE32-E72D297353CC}">
                <c16:uniqueId val="{00000000-756D-4CBE-BBE6-A1A33CA35D1E}"/>
              </c:ext>
            </c:extLst>
          </c:dPt>
          <c:dPt>
            <c:idx val="1"/>
            <c:marker>
              <c:symbol val="none"/>
            </c:marker>
            <c:bubble3D val="0"/>
            <c:extLst>
              <c:ext xmlns:c16="http://schemas.microsoft.com/office/drawing/2014/chart" uri="{C3380CC4-5D6E-409C-BE32-E72D297353CC}">
                <c16:uniqueId val="{00000001-756D-4CBE-BBE6-A1A33CA35D1E}"/>
              </c:ext>
            </c:extLst>
          </c:dPt>
          <c:dPt>
            <c:idx val="2"/>
            <c:marker>
              <c:symbol val="none"/>
            </c:marker>
            <c:bubble3D val="0"/>
            <c:extLst>
              <c:ext xmlns:c16="http://schemas.microsoft.com/office/drawing/2014/chart" uri="{C3380CC4-5D6E-409C-BE32-E72D297353CC}">
                <c16:uniqueId val="{00000002-756D-4CBE-BBE6-A1A33CA35D1E}"/>
              </c:ext>
            </c:extLst>
          </c:dPt>
          <c:dPt>
            <c:idx val="3"/>
            <c:marker>
              <c:symbol val="none"/>
            </c:marker>
            <c:bubble3D val="0"/>
            <c:extLst>
              <c:ext xmlns:c16="http://schemas.microsoft.com/office/drawing/2014/chart" uri="{C3380CC4-5D6E-409C-BE32-E72D297353CC}">
                <c16:uniqueId val="{00000003-756D-4CBE-BBE6-A1A33CA35D1E}"/>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4">
                        <a:lumMod val="50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Sheet1!$A$2:$A$3</c:f>
              <c:strCache>
                <c:ptCount val="2"/>
                <c:pt idx="0">
                  <c:v>Φεβ-24</c:v>
                </c:pt>
                <c:pt idx="1">
                  <c:v>Μαρ-24</c:v>
                </c:pt>
              </c:strCache>
            </c:strRef>
          </c:cat>
          <c:val>
            <c:numRef>
              <c:f>Sheet1!$B$2:$B$3</c:f>
              <c:numCache>
                <c:formatCode>0</c:formatCode>
                <c:ptCount val="2"/>
                <c:pt idx="0">
                  <c:v>54</c:v>
                </c:pt>
                <c:pt idx="1">
                  <c:v>61</c:v>
                </c:pt>
              </c:numCache>
            </c:numRef>
          </c:val>
          <c:smooth val="0"/>
          <c:extLst>
            <c:ext xmlns:c16="http://schemas.microsoft.com/office/drawing/2014/chart" uri="{C3380CC4-5D6E-409C-BE32-E72D297353CC}">
              <c16:uniqueId val="{00000004-756D-4CBE-BBE6-A1A33CA35D1E}"/>
            </c:ext>
          </c:extLst>
        </c:ser>
        <c:ser>
          <c:idx val="1"/>
          <c:order val="1"/>
          <c:tx>
            <c:strRef>
              <c:f>Sheet1!$C$1</c:f>
              <c:strCache>
                <c:ptCount val="1"/>
                <c:pt idx="0">
                  <c:v>Καθόλου</c:v>
                </c:pt>
              </c:strCache>
            </c:strRef>
          </c:tx>
          <c:spPr>
            <a:ln w="22225" cap="rnd">
              <a:solidFill>
                <a:srgbClr val="C00000"/>
              </a:solidFill>
              <a:round/>
            </a:ln>
            <a:effectLst/>
          </c:spPr>
          <c:marker>
            <c:symbol val="none"/>
          </c:marker>
          <c:dLbls>
            <c:dLbl>
              <c:idx val="0"/>
              <c:layout>
                <c:manualLayout>
                  <c:x val="-3.6537088748016401E-2"/>
                  <c:y val="-4.80933405060256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756D-4CBE-BBE6-A1A33CA35D1E}"/>
                </c:ext>
              </c:extLst>
            </c:dLbl>
            <c:dLbl>
              <c:idx val="1"/>
              <c:layout>
                <c:manualLayout>
                  <c:x val="-2.2290847145971009E-2"/>
                  <c:y val="-7.344105681935618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756D-4CBE-BBE6-A1A33CA35D1E}"/>
                </c:ext>
              </c:extLst>
            </c:dLbl>
            <c:dLbl>
              <c:idx val="2"/>
              <c:layout>
                <c:manualLayout>
                  <c:x val="-2.336494583971617E-2"/>
                  <c:y val="-4.37956910808106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56D-4CBE-BBE6-A1A33CA35D1E}"/>
                </c:ext>
              </c:extLst>
            </c:dLbl>
            <c:dLbl>
              <c:idx val="3"/>
              <c:layout>
                <c:manualLayout>
                  <c:x val="-7.5011379437959092E-3"/>
                  <c:y val="-3.02391273648313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56D-4CBE-BBE6-A1A33CA35D1E}"/>
                </c:ext>
              </c:extLst>
            </c:dLbl>
            <c:dLbl>
              <c:idx val="4"/>
              <c:layout>
                <c:manualLayout>
                  <c:x val="-3.4696719734692377E-2"/>
                  <c:y val="-4.9123399869150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56D-4CBE-BBE6-A1A33CA35D1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C00000"/>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Sheet1!$A$2:$A$3</c:f>
              <c:strCache>
                <c:ptCount val="2"/>
                <c:pt idx="0">
                  <c:v>Φεβ-24</c:v>
                </c:pt>
                <c:pt idx="1">
                  <c:v>Μαρ-24</c:v>
                </c:pt>
              </c:strCache>
            </c:strRef>
          </c:cat>
          <c:val>
            <c:numRef>
              <c:f>Sheet1!$C$2:$C$3</c:f>
              <c:numCache>
                <c:formatCode>0</c:formatCode>
                <c:ptCount val="2"/>
                <c:pt idx="0">
                  <c:v>19</c:v>
                </c:pt>
                <c:pt idx="1">
                  <c:v>16</c:v>
                </c:pt>
              </c:numCache>
            </c:numRef>
          </c:val>
          <c:smooth val="0"/>
          <c:extLst>
            <c:ext xmlns:c16="http://schemas.microsoft.com/office/drawing/2014/chart" uri="{C3380CC4-5D6E-409C-BE32-E72D297353CC}">
              <c16:uniqueId val="{0000000A-756D-4CBE-BBE6-A1A33CA35D1E}"/>
            </c:ext>
          </c:extLst>
        </c:ser>
        <c:dLbls>
          <c:showLegendKey val="0"/>
          <c:showVal val="0"/>
          <c:showCatName val="0"/>
          <c:showSerName val="0"/>
          <c:showPercent val="0"/>
          <c:showBubbleSize val="0"/>
        </c:dLbls>
        <c:smooth val="0"/>
        <c:axId val="331351944"/>
        <c:axId val="331354896"/>
      </c:lineChart>
      <c:catAx>
        <c:axId val="33135194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0"/>
        <c:lblAlgn val="ctr"/>
        <c:lblOffset val="100"/>
        <c:noMultiLvlLbl val="0"/>
      </c:catAx>
      <c:valAx>
        <c:axId val="331354896"/>
        <c:scaling>
          <c:orientation val="minMax"/>
          <c:max val="100"/>
        </c:scaling>
        <c:delete val="1"/>
        <c:axPos val="l"/>
        <c:numFmt formatCode="0"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b"/>
      <c:layout>
        <c:manualLayout>
          <c:xMode val="edge"/>
          <c:yMode val="edge"/>
          <c:x val="0"/>
          <c:y val="0.89667457978398724"/>
          <c:w val="0.9998022371635219"/>
          <c:h val="0.10332528707758701"/>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r>
              <a:rPr lang="el-GR" sz="1200" b="0"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Ανά</a:t>
            </a:r>
            <a:r>
              <a:rPr lang="el-GR" sz="1200" b="0" baseline="0"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rPr>
              <a:t> γενιές</a:t>
            </a:r>
            <a:endParaRPr lang="en-US" sz="1200" b="0" dirty="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endParaRPr>
          </a:p>
        </c:rich>
      </c:tx>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title>
    <c:autoTitleDeleted val="0"/>
    <c:plotArea>
      <c:layout/>
      <c:lineChart>
        <c:grouping val="standard"/>
        <c:varyColors val="0"/>
        <c:ser>
          <c:idx val="0"/>
          <c:order val="0"/>
          <c:tx>
            <c:strRef>
              <c:f>Sheet1!$B$1</c:f>
              <c:strCache>
                <c:ptCount val="1"/>
                <c:pt idx="0">
                  <c:v>Πολύ/Αρκετά</c:v>
                </c:pt>
              </c:strCache>
            </c:strRef>
          </c:tx>
          <c:spPr>
            <a:ln w="22225" cap="rnd">
              <a:solidFill>
                <a:schemeClr val="bg2">
                  <a:lumMod val="25000"/>
                </a:schemeClr>
              </a:solidFill>
              <a:round/>
            </a:ln>
            <a:effectLst/>
          </c:spPr>
          <c:marker>
            <c:symbol val="none"/>
          </c:marker>
          <c:dPt>
            <c:idx val="0"/>
            <c:marker>
              <c:symbol val="none"/>
            </c:marker>
            <c:bubble3D val="0"/>
            <c:extLst>
              <c:ext xmlns:c16="http://schemas.microsoft.com/office/drawing/2014/chart" uri="{C3380CC4-5D6E-409C-BE32-E72D297353CC}">
                <c16:uniqueId val="{00000000-87E1-436C-89D9-4E4F4BCFD48A}"/>
              </c:ext>
            </c:extLst>
          </c:dPt>
          <c:dPt>
            <c:idx val="1"/>
            <c:marker>
              <c:symbol val="none"/>
            </c:marker>
            <c:bubble3D val="0"/>
            <c:extLst>
              <c:ext xmlns:c16="http://schemas.microsoft.com/office/drawing/2014/chart" uri="{C3380CC4-5D6E-409C-BE32-E72D297353CC}">
                <c16:uniqueId val="{00000001-87E1-436C-89D9-4E4F4BCFD48A}"/>
              </c:ext>
            </c:extLst>
          </c:dPt>
          <c:dPt>
            <c:idx val="2"/>
            <c:marker>
              <c:symbol val="none"/>
            </c:marker>
            <c:bubble3D val="0"/>
            <c:extLst>
              <c:ext xmlns:c16="http://schemas.microsoft.com/office/drawing/2014/chart" uri="{C3380CC4-5D6E-409C-BE32-E72D297353CC}">
                <c16:uniqueId val="{00000002-87E1-436C-89D9-4E4F4BCFD48A}"/>
              </c:ext>
            </c:extLst>
          </c:dPt>
          <c:dPt>
            <c:idx val="3"/>
            <c:marker>
              <c:symbol val="none"/>
            </c:marker>
            <c:bubble3D val="0"/>
            <c:extLst>
              <c:ext xmlns:c16="http://schemas.microsoft.com/office/drawing/2014/chart" uri="{C3380CC4-5D6E-409C-BE32-E72D297353CC}">
                <c16:uniqueId val="{00000003-87E1-436C-89D9-4E4F4BCFD48A}"/>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Sheet1!$A$2:$A$6</c:f>
              <c:strCache>
                <c:ptCount val="5"/>
                <c:pt idx="0">
                  <c:v>Generation Z (17-26 ετών)</c:v>
                </c:pt>
                <c:pt idx="1">
                  <c:v>Millennials (27-42 ετών)</c:v>
                </c:pt>
                <c:pt idx="2">
                  <c:v>Generation X (43-58 ετών)</c:v>
                </c:pt>
                <c:pt idx="3">
                  <c:v>Boomers (59-77 ετών)</c:v>
                </c:pt>
                <c:pt idx="4">
                  <c:v>Silent (78+ ετών)*</c:v>
                </c:pt>
              </c:strCache>
            </c:strRef>
          </c:cat>
          <c:val>
            <c:numRef>
              <c:f>Sheet1!$B$2:$B$6</c:f>
              <c:numCache>
                <c:formatCode>0</c:formatCode>
                <c:ptCount val="5"/>
                <c:pt idx="0">
                  <c:v>58.1</c:v>
                </c:pt>
                <c:pt idx="1">
                  <c:v>59.6</c:v>
                </c:pt>
                <c:pt idx="2">
                  <c:v>55</c:v>
                </c:pt>
                <c:pt idx="3">
                  <c:v>68.7</c:v>
                </c:pt>
                <c:pt idx="4">
                  <c:v>80.900000000000006</c:v>
                </c:pt>
              </c:numCache>
            </c:numRef>
          </c:val>
          <c:smooth val="0"/>
          <c:extLst>
            <c:ext xmlns:c16="http://schemas.microsoft.com/office/drawing/2014/chart" uri="{C3380CC4-5D6E-409C-BE32-E72D297353CC}">
              <c16:uniqueId val="{00000004-87E1-436C-89D9-4E4F4BCFD48A}"/>
            </c:ext>
          </c:extLst>
        </c:ser>
        <c:ser>
          <c:idx val="1"/>
          <c:order val="1"/>
          <c:tx>
            <c:strRef>
              <c:f>Sheet1!$C$1</c:f>
              <c:strCache>
                <c:ptCount val="1"/>
                <c:pt idx="0">
                  <c:v>Καθόλου</c:v>
                </c:pt>
              </c:strCache>
            </c:strRef>
          </c:tx>
          <c:spPr>
            <a:ln w="22225" cap="rnd">
              <a:solidFill>
                <a:srgbClr val="C00000"/>
              </a:solidFill>
              <a:round/>
            </a:ln>
            <a:effectLst/>
          </c:spPr>
          <c:marker>
            <c:symbol val="none"/>
          </c:marker>
          <c:dLbls>
            <c:dLbl>
              <c:idx val="0"/>
              <c:layout>
                <c:manualLayout>
                  <c:x val="-3.6537088748016401E-2"/>
                  <c:y val="-4.80933405060256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7E1-436C-89D9-4E4F4BCFD48A}"/>
                </c:ext>
              </c:extLst>
            </c:dLbl>
            <c:dLbl>
              <c:idx val="1"/>
              <c:layout>
                <c:manualLayout>
                  <c:x val="-2.2290847145971009E-2"/>
                  <c:y val="-7.344105681935618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7E1-436C-89D9-4E4F4BCFD48A}"/>
                </c:ext>
              </c:extLst>
            </c:dLbl>
            <c:dLbl>
              <c:idx val="2"/>
              <c:layout>
                <c:manualLayout>
                  <c:x val="-2.336494583971617E-2"/>
                  <c:y val="-4.379569108081068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7E1-436C-89D9-4E4F4BCFD48A}"/>
                </c:ext>
              </c:extLst>
            </c:dLbl>
            <c:dLbl>
              <c:idx val="3"/>
              <c:layout>
                <c:manualLayout>
                  <c:x val="-7.5011379437959092E-3"/>
                  <c:y val="-3.02391273648313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87E1-436C-89D9-4E4F4BCFD48A}"/>
                </c:ext>
              </c:extLst>
            </c:dLbl>
            <c:dLbl>
              <c:idx val="4"/>
              <c:layout>
                <c:manualLayout>
                  <c:x val="-3.4696719734692377E-2"/>
                  <c:y val="-4.91233998691504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7E1-436C-89D9-4E4F4BCFD48A}"/>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rgbClr val="C00000"/>
                    </a:solidFill>
                    <a:latin typeface="Calibri" panose="020F0502020204030204" pitchFamily="34" charset="0"/>
                    <a:ea typeface="Calibri" panose="020F0502020204030204" pitchFamily="34" charset="0"/>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Sheet1!$A$2:$A$6</c:f>
              <c:strCache>
                <c:ptCount val="5"/>
                <c:pt idx="0">
                  <c:v>Generation Z (17-26 ετών)</c:v>
                </c:pt>
                <c:pt idx="1">
                  <c:v>Millennials (27-42 ετών)</c:v>
                </c:pt>
                <c:pt idx="2">
                  <c:v>Generation X (43-58 ετών)</c:v>
                </c:pt>
                <c:pt idx="3">
                  <c:v>Boomers (59-77 ετών)</c:v>
                </c:pt>
                <c:pt idx="4">
                  <c:v>Silent (78+ ετών)*</c:v>
                </c:pt>
              </c:strCache>
            </c:strRef>
          </c:cat>
          <c:val>
            <c:numRef>
              <c:f>Sheet1!$C$2:$C$6</c:f>
              <c:numCache>
                <c:formatCode>0</c:formatCode>
                <c:ptCount val="5"/>
                <c:pt idx="0">
                  <c:v>11.1</c:v>
                </c:pt>
                <c:pt idx="1">
                  <c:v>17.8</c:v>
                </c:pt>
                <c:pt idx="2">
                  <c:v>18.899999999999999</c:v>
                </c:pt>
                <c:pt idx="3">
                  <c:v>15.2</c:v>
                </c:pt>
                <c:pt idx="4">
                  <c:v>3.8</c:v>
                </c:pt>
              </c:numCache>
            </c:numRef>
          </c:val>
          <c:smooth val="0"/>
          <c:extLst>
            <c:ext xmlns:c16="http://schemas.microsoft.com/office/drawing/2014/chart" uri="{C3380CC4-5D6E-409C-BE32-E72D297353CC}">
              <c16:uniqueId val="{0000000A-87E1-436C-89D9-4E4F4BCFD48A}"/>
            </c:ext>
          </c:extLst>
        </c:ser>
        <c:dLbls>
          <c:showLegendKey val="0"/>
          <c:showVal val="0"/>
          <c:showCatName val="0"/>
          <c:showSerName val="0"/>
          <c:showPercent val="0"/>
          <c:showBubbleSize val="0"/>
        </c:dLbls>
        <c:smooth val="0"/>
        <c:axId val="331351944"/>
        <c:axId val="331354896"/>
      </c:lineChart>
      <c:catAx>
        <c:axId val="33135194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331354896"/>
        <c:crosses val="autoZero"/>
        <c:auto val="0"/>
        <c:lblAlgn val="ctr"/>
        <c:lblOffset val="100"/>
        <c:noMultiLvlLbl val="0"/>
      </c:catAx>
      <c:valAx>
        <c:axId val="331354896"/>
        <c:scaling>
          <c:orientation val="minMax"/>
          <c:max val="100"/>
        </c:scaling>
        <c:delete val="1"/>
        <c:axPos val="l"/>
        <c:numFmt formatCode="0"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b"/>
      <c:layout>
        <c:manualLayout>
          <c:xMode val="edge"/>
          <c:yMode val="edge"/>
          <c:x val="9.2119451994560356E-2"/>
          <c:y val="0.89667457978398724"/>
          <c:w val="0.90603625119457309"/>
          <c:h val="0.10332528707758701"/>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r>
              <a:rPr lang="el-GR" sz="1200" b="0" dirty="0">
                <a:solidFill>
                  <a:schemeClr val="tx1">
                    <a:lumMod val="75000"/>
                    <a:lumOff val="25000"/>
                  </a:schemeClr>
                </a:solidFill>
                <a:latin typeface="Calibri" panose="020F0502020204030204" pitchFamily="34" charset="0"/>
                <a:cs typeface="Calibri" panose="020F0502020204030204" pitchFamily="34" charset="0"/>
              </a:rPr>
              <a:t>Διαχρονικά</a:t>
            </a:r>
            <a:r>
              <a:rPr lang="el-GR" sz="1200" b="0" baseline="0" dirty="0">
                <a:solidFill>
                  <a:schemeClr val="tx1">
                    <a:lumMod val="75000"/>
                    <a:lumOff val="25000"/>
                  </a:schemeClr>
                </a:solidFill>
                <a:latin typeface="Calibri" panose="020F0502020204030204" pitchFamily="34" charset="0"/>
                <a:cs typeface="Calibri" panose="020F0502020204030204" pitchFamily="34" charset="0"/>
              </a:rPr>
              <a:t> στοιχεία</a:t>
            </a:r>
            <a:endParaRPr lang="en-US" sz="1200" b="0" dirty="0">
              <a:solidFill>
                <a:schemeClr val="tx1">
                  <a:lumMod val="75000"/>
                  <a:lumOff val="25000"/>
                </a:schemeClr>
              </a:solidFill>
              <a:latin typeface="Calibri" panose="020F0502020204030204" pitchFamily="34" charset="0"/>
              <a:cs typeface="Calibri" panose="020F0502020204030204" pitchFamily="34" charset="0"/>
            </a:endParaRPr>
          </a:p>
        </c:rich>
      </c:tx>
      <c:layout>
        <c:manualLayout>
          <c:xMode val="edge"/>
          <c:yMode val="edge"/>
          <c:x val="0.37093234618910553"/>
          <c:y val="4.2928052082207959E-3"/>
        </c:manualLayout>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endParaRPr lang="en-US"/>
        </a:p>
      </c:txPr>
    </c:title>
    <c:autoTitleDeleted val="0"/>
    <c:plotArea>
      <c:layout>
        <c:manualLayout>
          <c:layoutTarget val="inner"/>
          <c:xMode val="edge"/>
          <c:yMode val="edge"/>
          <c:x val="2.3393853696145155E-2"/>
          <c:y val="0.18863366990232996"/>
          <c:w val="0.95321229260770968"/>
          <c:h val="0.58395914019516859"/>
        </c:manualLayout>
      </c:layout>
      <c:lineChart>
        <c:grouping val="standard"/>
        <c:varyColors val="0"/>
        <c:ser>
          <c:idx val="0"/>
          <c:order val="0"/>
          <c:tx>
            <c:strRef>
              <c:f>Sheet1!$B$1</c:f>
              <c:strCache>
                <c:ptCount val="1"/>
                <c:pt idx="0">
                  <c:v>Προς τη σωστή</c:v>
                </c:pt>
              </c:strCache>
            </c:strRef>
          </c:tx>
          <c:spPr>
            <a:ln w="22225" cap="rnd">
              <a:solidFill>
                <a:schemeClr val="accent4">
                  <a:lumMod val="50000"/>
                </a:schemeClr>
              </a:solidFill>
              <a:round/>
            </a:ln>
            <a:effectLst/>
          </c:spPr>
          <c:marker>
            <c:symbol val="none"/>
          </c:marker>
          <c:dPt>
            <c:idx val="0"/>
            <c:marker>
              <c:symbol val="none"/>
            </c:marker>
            <c:bubble3D val="0"/>
            <c:extLst>
              <c:ext xmlns:c16="http://schemas.microsoft.com/office/drawing/2014/chart" uri="{C3380CC4-5D6E-409C-BE32-E72D297353CC}">
                <c16:uniqueId val="{00000000-5C70-4020-B8D7-ADFEA8B37B93}"/>
              </c:ext>
            </c:extLst>
          </c:dPt>
          <c:dPt>
            <c:idx val="1"/>
            <c:marker>
              <c:symbol val="none"/>
            </c:marker>
            <c:bubble3D val="0"/>
            <c:extLst>
              <c:ext xmlns:c16="http://schemas.microsoft.com/office/drawing/2014/chart" uri="{C3380CC4-5D6E-409C-BE32-E72D297353CC}">
                <c16:uniqueId val="{00000001-5C70-4020-B8D7-ADFEA8B37B93}"/>
              </c:ext>
            </c:extLst>
          </c:dPt>
          <c:dPt>
            <c:idx val="2"/>
            <c:marker>
              <c:symbol val="none"/>
            </c:marker>
            <c:bubble3D val="0"/>
            <c:extLst>
              <c:ext xmlns:c16="http://schemas.microsoft.com/office/drawing/2014/chart" uri="{C3380CC4-5D6E-409C-BE32-E72D297353CC}">
                <c16:uniqueId val="{00000002-5C70-4020-B8D7-ADFEA8B37B93}"/>
              </c:ext>
            </c:extLst>
          </c:dPt>
          <c:dPt>
            <c:idx val="3"/>
            <c:marker>
              <c:symbol val="none"/>
            </c:marker>
            <c:bubble3D val="0"/>
            <c:extLst>
              <c:ext xmlns:c16="http://schemas.microsoft.com/office/drawing/2014/chart" uri="{C3380CC4-5D6E-409C-BE32-E72D297353CC}">
                <c16:uniqueId val="{00000003-5C70-4020-B8D7-ADFEA8B37B93}"/>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Sheet1!$B$2:$B$6</c:f>
              <c:numCache>
                <c:formatCode>General</c:formatCode>
                <c:ptCount val="5"/>
                <c:pt idx="0">
                  <c:v>37</c:v>
                </c:pt>
                <c:pt idx="1">
                  <c:v>37</c:v>
                </c:pt>
                <c:pt idx="2">
                  <c:v>34</c:v>
                </c:pt>
                <c:pt idx="3">
                  <c:v>34</c:v>
                </c:pt>
                <c:pt idx="4">
                  <c:v>29</c:v>
                </c:pt>
              </c:numCache>
            </c:numRef>
          </c:val>
          <c:smooth val="0"/>
          <c:extLst>
            <c:ext xmlns:c16="http://schemas.microsoft.com/office/drawing/2014/chart" uri="{C3380CC4-5D6E-409C-BE32-E72D297353CC}">
              <c16:uniqueId val="{0000000F-5C70-4020-B8D7-ADFEA8B37B93}"/>
            </c:ext>
          </c:extLst>
        </c:ser>
        <c:ser>
          <c:idx val="1"/>
          <c:order val="1"/>
          <c:tx>
            <c:strRef>
              <c:f>Sheet1!$C$1</c:f>
              <c:strCache>
                <c:ptCount val="1"/>
                <c:pt idx="0">
                  <c:v>Προς τη λάθος</c:v>
                </c:pt>
              </c:strCache>
            </c:strRef>
          </c:tx>
          <c:spPr>
            <a:ln w="2222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2"/>
                    </a:solidFill>
                    <a:latin typeface="Calibri" panose="020F0502020204030204" pitchFamily="34" charset="0"/>
                    <a:ea typeface="Calibri" panose="020F0502020204030204" pitchFamily="34" charset="0"/>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Sheet1!$C$2:$C$6</c:f>
              <c:numCache>
                <c:formatCode>General</c:formatCode>
                <c:ptCount val="5"/>
                <c:pt idx="0">
                  <c:v>57</c:v>
                </c:pt>
                <c:pt idx="1">
                  <c:v>56</c:v>
                </c:pt>
                <c:pt idx="2">
                  <c:v>60</c:v>
                </c:pt>
                <c:pt idx="3">
                  <c:v>60</c:v>
                </c:pt>
                <c:pt idx="4">
                  <c:v>66</c:v>
                </c:pt>
              </c:numCache>
            </c:numRef>
          </c:val>
          <c:smooth val="0"/>
          <c:extLst>
            <c:ext xmlns:c16="http://schemas.microsoft.com/office/drawing/2014/chart" uri="{C3380CC4-5D6E-409C-BE32-E72D297353CC}">
              <c16:uniqueId val="{0000001D-5C70-4020-B8D7-ADFEA8B37B93}"/>
            </c:ext>
          </c:extLst>
        </c:ser>
        <c:dLbls>
          <c:showLegendKey val="0"/>
          <c:showVal val="0"/>
          <c:showCatName val="0"/>
          <c:showSerName val="0"/>
          <c:showPercent val="0"/>
          <c:showBubbleSize val="0"/>
        </c:dLbls>
        <c:smooth val="0"/>
        <c:axId val="331351944"/>
        <c:axId val="331354896"/>
      </c:lineChart>
      <c:dateAx>
        <c:axId val="331351944"/>
        <c:scaling>
          <c:orientation val="minMax"/>
        </c:scaling>
        <c:delete val="0"/>
        <c:axPos val="b"/>
        <c:numFmt formatCode="mmm\-yy"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1"/>
        <c:lblOffset val="100"/>
        <c:baseTimeUnit val="months"/>
      </c:dateAx>
      <c:valAx>
        <c:axId val="331354896"/>
        <c:scaling>
          <c:orientation val="minMax"/>
          <c:max val="100"/>
        </c:scaling>
        <c:delete val="1"/>
        <c:axPos val="l"/>
        <c:numFmt formatCode="General"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b"/>
      <c:layout>
        <c:manualLayout>
          <c:xMode val="edge"/>
          <c:yMode val="edge"/>
          <c:x val="0.25430073477130455"/>
          <c:y val="0.8885948762353425"/>
          <c:w val="0.49139853045739085"/>
          <c:h val="0.1114051237646574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926355479710851E-2"/>
          <c:y val="0.14618557754405087"/>
          <c:w val="0.9680736445202891"/>
          <c:h val="0.82386861572036951"/>
        </c:manualLayout>
      </c:layout>
      <c:barChart>
        <c:barDir val="col"/>
        <c:grouping val="clustered"/>
        <c:varyColors val="0"/>
        <c:ser>
          <c:idx val="0"/>
          <c:order val="0"/>
          <c:tx>
            <c:strRef>
              <c:f>Sheet1!$B$1</c:f>
              <c:strCache>
                <c:ptCount val="1"/>
                <c:pt idx="0">
                  <c:v>Series 1</c:v>
                </c:pt>
              </c:strCache>
            </c:strRef>
          </c:tx>
          <c:spPr>
            <a:solidFill>
              <a:schemeClr val="bg1">
                <a:lumMod val="50000"/>
                <a:alpha val="70000"/>
              </a:schemeClr>
            </a:solidFill>
            <a:ln>
              <a:noFill/>
            </a:ln>
            <a:effectLst/>
          </c:spPr>
          <c:invertIfNegative val="0"/>
          <c:dPt>
            <c:idx val="0"/>
            <c:invertIfNegative val="0"/>
            <c:bubble3D val="0"/>
            <c:spPr>
              <a:solidFill>
                <a:srgbClr val="3399FF">
                  <a:alpha val="70000"/>
                </a:srgbClr>
              </a:solidFill>
              <a:ln>
                <a:noFill/>
              </a:ln>
              <a:effectLst/>
            </c:spPr>
            <c:extLst>
              <c:ext xmlns:c16="http://schemas.microsoft.com/office/drawing/2014/chart" uri="{C3380CC4-5D6E-409C-BE32-E72D297353CC}">
                <c16:uniqueId val="{00000001-490C-490F-A67C-64BF956F0D26}"/>
              </c:ext>
            </c:extLst>
          </c:dPt>
          <c:dPt>
            <c:idx val="1"/>
            <c:invertIfNegative val="0"/>
            <c:bubble3D val="0"/>
            <c:spPr>
              <a:solidFill>
                <a:srgbClr val="FF3399">
                  <a:alpha val="70000"/>
                </a:srgbClr>
              </a:solidFill>
              <a:ln>
                <a:noFill/>
              </a:ln>
              <a:effectLst/>
            </c:spPr>
            <c:extLst>
              <c:ext xmlns:c16="http://schemas.microsoft.com/office/drawing/2014/chart" uri="{C3380CC4-5D6E-409C-BE32-E72D297353CC}">
                <c16:uniqueId val="{00000002-490C-490F-A67C-64BF956F0D26}"/>
              </c:ext>
            </c:extLst>
          </c:dPt>
          <c:dPt>
            <c:idx val="2"/>
            <c:invertIfNegative val="0"/>
            <c:bubble3D val="0"/>
            <c:spPr>
              <a:solidFill>
                <a:srgbClr val="00B050">
                  <a:alpha val="70000"/>
                </a:srgbClr>
              </a:solidFill>
              <a:ln>
                <a:noFill/>
              </a:ln>
              <a:effectLst/>
            </c:spPr>
            <c:extLst>
              <c:ext xmlns:c16="http://schemas.microsoft.com/office/drawing/2014/chart" uri="{C3380CC4-5D6E-409C-BE32-E72D297353CC}">
                <c16:uniqueId val="{00000003-490C-490F-A67C-64BF956F0D26}"/>
              </c:ext>
            </c:extLst>
          </c:dPt>
          <c:dPt>
            <c:idx val="3"/>
            <c:invertIfNegative val="0"/>
            <c:bubble3D val="0"/>
            <c:spPr>
              <a:solidFill>
                <a:srgbClr val="FF0000">
                  <a:alpha val="70000"/>
                </a:srgbClr>
              </a:solidFill>
              <a:ln>
                <a:noFill/>
              </a:ln>
              <a:effectLst/>
            </c:spPr>
            <c:extLst>
              <c:ext xmlns:c16="http://schemas.microsoft.com/office/drawing/2014/chart" uri="{C3380CC4-5D6E-409C-BE32-E72D297353CC}">
                <c16:uniqueId val="{00000004-490C-490F-A67C-64BF956F0D26}"/>
              </c:ext>
            </c:extLst>
          </c:dPt>
          <c:dPt>
            <c:idx val="4"/>
            <c:invertIfNegative val="0"/>
            <c:bubble3D val="0"/>
            <c:spPr>
              <a:solidFill>
                <a:srgbClr val="FFC000">
                  <a:alpha val="70000"/>
                </a:srgbClr>
              </a:solidFill>
              <a:ln>
                <a:noFill/>
              </a:ln>
              <a:effectLst/>
            </c:spPr>
            <c:extLst>
              <c:ext xmlns:c16="http://schemas.microsoft.com/office/drawing/2014/chart" uri="{C3380CC4-5D6E-409C-BE32-E72D297353CC}">
                <c16:uniqueId val="{00000005-490C-490F-A67C-64BF956F0D26}"/>
              </c:ext>
            </c:extLst>
          </c:dPt>
          <c:dPt>
            <c:idx val="5"/>
            <c:invertIfNegative val="0"/>
            <c:bubble3D val="0"/>
            <c:spPr>
              <a:solidFill>
                <a:schemeClr val="bg2">
                  <a:lumMod val="90000"/>
                  <a:alpha val="70000"/>
                </a:schemeClr>
              </a:solidFill>
              <a:ln>
                <a:noFill/>
              </a:ln>
              <a:effectLst/>
            </c:spPr>
            <c:extLst>
              <c:ext xmlns:c16="http://schemas.microsoft.com/office/drawing/2014/chart" uri="{C3380CC4-5D6E-409C-BE32-E72D297353CC}">
                <c16:uniqueId val="{00000006-490C-490F-A67C-64BF956F0D26}"/>
              </c:ext>
            </c:extLst>
          </c:dPt>
          <c:dPt>
            <c:idx val="6"/>
            <c:invertIfNegative val="0"/>
            <c:bubble3D val="0"/>
            <c:spPr>
              <a:solidFill>
                <a:srgbClr val="C00000">
                  <a:alpha val="69804"/>
                </a:srgbClr>
              </a:solidFill>
              <a:ln>
                <a:noFill/>
              </a:ln>
              <a:effectLst/>
            </c:spPr>
            <c:extLst>
              <c:ext xmlns:c16="http://schemas.microsoft.com/office/drawing/2014/chart" uri="{C3380CC4-5D6E-409C-BE32-E72D297353CC}">
                <c16:uniqueId val="{00000007-490C-490F-A67C-64BF956F0D26}"/>
              </c:ext>
            </c:extLst>
          </c:dPt>
          <c:dPt>
            <c:idx val="7"/>
            <c:invertIfNegative val="0"/>
            <c:bubble3D val="0"/>
            <c:spPr>
              <a:solidFill>
                <a:srgbClr val="7030A0">
                  <a:alpha val="70000"/>
                </a:srgbClr>
              </a:solidFill>
              <a:ln>
                <a:noFill/>
              </a:ln>
              <a:effectLst/>
            </c:spPr>
            <c:extLst>
              <c:ext xmlns:c16="http://schemas.microsoft.com/office/drawing/2014/chart" uri="{C3380CC4-5D6E-409C-BE32-E72D297353CC}">
                <c16:uniqueId val="{0000000F-1153-403F-BCF0-A1F0212CFA79}"/>
              </c:ext>
            </c:extLst>
          </c:dPt>
          <c:dPt>
            <c:idx val="8"/>
            <c:invertIfNegative val="0"/>
            <c:bubble3D val="0"/>
            <c:spPr>
              <a:solidFill>
                <a:srgbClr val="800000">
                  <a:alpha val="69804"/>
                </a:srgbClr>
              </a:solidFill>
              <a:ln>
                <a:noFill/>
              </a:ln>
              <a:effectLst/>
            </c:spPr>
            <c:extLst>
              <c:ext xmlns:c16="http://schemas.microsoft.com/office/drawing/2014/chart" uri="{C3380CC4-5D6E-409C-BE32-E72D297353CC}">
                <c16:uniqueId val="{00000011-3C90-4BE0-B3D2-0365DD5D5B57}"/>
              </c:ext>
            </c:extLst>
          </c:dPt>
          <c:dPt>
            <c:idx val="9"/>
            <c:invertIfNegative val="0"/>
            <c:bubble3D val="0"/>
            <c:spPr>
              <a:solidFill>
                <a:schemeClr val="accent6">
                  <a:lumMod val="75000"/>
                  <a:alpha val="70000"/>
                </a:schemeClr>
              </a:solidFill>
              <a:ln>
                <a:noFill/>
              </a:ln>
              <a:effectLst/>
            </c:spPr>
            <c:extLst>
              <c:ext xmlns:c16="http://schemas.microsoft.com/office/drawing/2014/chart" uri="{C3380CC4-5D6E-409C-BE32-E72D297353CC}">
                <c16:uniqueId val="{00000012-794C-494F-970C-119495615808}"/>
              </c:ext>
            </c:extLst>
          </c:dPt>
          <c:dPt>
            <c:idx val="10"/>
            <c:invertIfNegative val="0"/>
            <c:bubble3D val="0"/>
            <c:spPr>
              <a:solidFill>
                <a:srgbClr val="00B0F0">
                  <a:alpha val="70000"/>
                </a:srgbClr>
              </a:solidFill>
              <a:ln>
                <a:noFill/>
              </a:ln>
              <a:effectLst/>
            </c:spPr>
            <c:extLst>
              <c:ext xmlns:c16="http://schemas.microsoft.com/office/drawing/2014/chart" uri="{C3380CC4-5D6E-409C-BE32-E72D297353CC}">
                <c16:uniqueId val="{00000014-E9A0-4C23-BFD1-BC29A3C21494}"/>
              </c:ext>
            </c:extLst>
          </c:dPt>
          <c:dLbls>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Sheet1!$A$2:$A$17</c:f>
              <c:strCache>
                <c:ptCount val="16"/>
                <c:pt idx="0">
                  <c:v>ΝΕΑ   ΔΗΜΟΚΡΑΤΙΑ</c:v>
                </c:pt>
                <c:pt idx="1">
                  <c:v>ΣΥΡΙΖΑ</c:v>
                </c:pt>
                <c:pt idx="2">
                  <c:v>ΠΑΣΟΚ-ΚΙΝΗΜΑ  ΑΛΛΑΓΗΣ</c:v>
                </c:pt>
                <c:pt idx="3">
                  <c:v>ΚΚΕ</c:v>
                </c:pt>
                <c:pt idx="4">
                  <c:v>ΣΠΑΡΤΙΑΤΕΣ</c:v>
                </c:pt>
                <c:pt idx="5">
                  <c:v>ΕΛΛΗΝΙΚΗ ΛΥΣΗ</c:v>
                </c:pt>
                <c:pt idx="6">
                  <c:v>ΝΙΚΗ</c:v>
                </c:pt>
                <c:pt idx="7">
                  <c:v>ΠΛΕΥΣΗ ΕΛΕΥΘΕΡΙΑΣ</c:v>
                </c:pt>
                <c:pt idx="8">
                  <c:v>ΜΕΡΑ 25</c:v>
                </c:pt>
                <c:pt idx="9">
                  <c:v>NEA ΑΡΙΣΤΕΡΑ</c:v>
                </c:pt>
                <c:pt idx="10">
                  <c:v>ΦΩΝΗ ΛΟΓΙΚΗΣ</c:v>
                </c:pt>
                <c:pt idx="11">
                  <c:v>ΑΛΛΟ </c:v>
                </c:pt>
                <c:pt idx="12">
                  <c:v>ΑΚΥΡΟ-ΛΕΥΚΟ</c:v>
                </c:pt>
                <c:pt idx="13">
                  <c:v>ΔΕΝ ΘΑ ΨΗΦΙΖΑ</c:v>
                </c:pt>
                <c:pt idx="14">
                  <c:v>ΔΕΝ ΕΧΩ ΑΠΟΦΑΣΙΣΕΙ</c:v>
                </c:pt>
                <c:pt idx="15">
                  <c:v>ΔΕΝ ΑΠΑΝΤΩ</c:v>
                </c:pt>
              </c:strCache>
            </c:strRef>
          </c:cat>
          <c:val>
            <c:numRef>
              <c:f>Sheet1!$B$2:$B$17</c:f>
              <c:numCache>
                <c:formatCode>0.0</c:formatCode>
                <c:ptCount val="16"/>
                <c:pt idx="0">
                  <c:v>24.6</c:v>
                </c:pt>
                <c:pt idx="1">
                  <c:v>11.8</c:v>
                </c:pt>
                <c:pt idx="2">
                  <c:v>10.199999999999999</c:v>
                </c:pt>
                <c:pt idx="3">
                  <c:v>7.9</c:v>
                </c:pt>
                <c:pt idx="4">
                  <c:v>1.5</c:v>
                </c:pt>
                <c:pt idx="5">
                  <c:v>7.6</c:v>
                </c:pt>
                <c:pt idx="6">
                  <c:v>2.5</c:v>
                </c:pt>
                <c:pt idx="7">
                  <c:v>3.4</c:v>
                </c:pt>
                <c:pt idx="8">
                  <c:v>1.5</c:v>
                </c:pt>
                <c:pt idx="9">
                  <c:v>2.2999999999999998</c:v>
                </c:pt>
                <c:pt idx="10">
                  <c:v>1.8</c:v>
                </c:pt>
                <c:pt idx="11">
                  <c:v>3.2</c:v>
                </c:pt>
                <c:pt idx="12">
                  <c:v>3</c:v>
                </c:pt>
                <c:pt idx="13">
                  <c:v>3.7</c:v>
                </c:pt>
                <c:pt idx="14">
                  <c:v>13</c:v>
                </c:pt>
                <c:pt idx="15">
                  <c:v>2</c:v>
                </c:pt>
              </c:numCache>
            </c:numRef>
          </c:val>
          <c:extLst>
            <c:ext xmlns:c16="http://schemas.microsoft.com/office/drawing/2014/chart" uri="{C3380CC4-5D6E-409C-BE32-E72D297353CC}">
              <c16:uniqueId val="{00000000-6B80-4ED6-BFFF-1579FA2D7E38}"/>
            </c:ext>
          </c:extLst>
        </c:ser>
        <c:dLbls>
          <c:showLegendKey val="0"/>
          <c:showVal val="0"/>
          <c:showCatName val="0"/>
          <c:showSerName val="0"/>
          <c:showPercent val="0"/>
          <c:showBubbleSize val="0"/>
        </c:dLbls>
        <c:gapWidth val="100"/>
        <c:overlap val="-43"/>
        <c:axId val="757033168"/>
        <c:axId val="757034480"/>
      </c:barChart>
      <c:catAx>
        <c:axId val="757033168"/>
        <c:scaling>
          <c:orientation val="minMax"/>
        </c:scaling>
        <c:delete val="1"/>
        <c:axPos val="b"/>
        <c:numFmt formatCode="General" sourceLinked="1"/>
        <c:majorTickMark val="none"/>
        <c:minorTickMark val="none"/>
        <c:tickLblPos val="nextTo"/>
        <c:crossAx val="757034480"/>
        <c:crosses val="autoZero"/>
        <c:auto val="1"/>
        <c:lblAlgn val="ctr"/>
        <c:lblOffset val="100"/>
        <c:noMultiLvlLbl val="0"/>
      </c:catAx>
      <c:valAx>
        <c:axId val="757034480"/>
        <c:scaling>
          <c:orientation val="minMax"/>
          <c:max val="60"/>
        </c:scaling>
        <c:delete val="1"/>
        <c:axPos val="l"/>
        <c:numFmt formatCode="0.0" sourceLinked="1"/>
        <c:majorTickMark val="out"/>
        <c:minorTickMark val="none"/>
        <c:tickLblPos val="nextTo"/>
        <c:crossAx val="757033168"/>
        <c:crosses val="autoZero"/>
        <c:crossBetween val="between"/>
      </c:valAx>
      <c:spPr>
        <a:pattFill prst="ltDnDiag">
          <a:fgClr>
            <a:srgbClr val="000000">
              <a:alpha val="0"/>
            </a:srgbClr>
          </a:fgClr>
          <a:bgClr>
            <a:srgbClr val="FFFFFF"/>
          </a:bgClr>
        </a:patt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latin typeface="Calibri" panose="020F0502020204030204" pitchFamily="34" charset="0"/>
          <a:cs typeface="Calibri" panose="020F0502020204030204" pitchFamily="34" charset="0"/>
        </a:defRPr>
      </a:pPr>
      <a:endParaRPr lang="en-US"/>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926355479710851E-2"/>
          <c:y val="0.14618557754405087"/>
          <c:w val="0.9680736445202891"/>
          <c:h val="0.82386861572036951"/>
        </c:manualLayout>
      </c:layout>
      <c:barChart>
        <c:barDir val="col"/>
        <c:grouping val="clustered"/>
        <c:varyColors val="0"/>
        <c:ser>
          <c:idx val="0"/>
          <c:order val="0"/>
          <c:tx>
            <c:strRef>
              <c:f>Sheet1!$B$1</c:f>
              <c:strCache>
                <c:ptCount val="1"/>
                <c:pt idx="0">
                  <c:v>Series 1</c:v>
                </c:pt>
              </c:strCache>
            </c:strRef>
          </c:tx>
          <c:spPr>
            <a:solidFill>
              <a:schemeClr val="bg1">
                <a:lumMod val="50000"/>
                <a:alpha val="70000"/>
              </a:schemeClr>
            </a:solidFill>
            <a:ln>
              <a:noFill/>
            </a:ln>
            <a:effectLst/>
          </c:spPr>
          <c:invertIfNegative val="0"/>
          <c:dPt>
            <c:idx val="0"/>
            <c:invertIfNegative val="0"/>
            <c:bubble3D val="0"/>
            <c:spPr>
              <a:solidFill>
                <a:srgbClr val="3399FF">
                  <a:alpha val="70000"/>
                </a:srgbClr>
              </a:solidFill>
              <a:ln>
                <a:noFill/>
              </a:ln>
              <a:effectLst/>
            </c:spPr>
            <c:extLst>
              <c:ext xmlns:c16="http://schemas.microsoft.com/office/drawing/2014/chart" uri="{C3380CC4-5D6E-409C-BE32-E72D297353CC}">
                <c16:uniqueId val="{00000001-490C-490F-A67C-64BF956F0D26}"/>
              </c:ext>
            </c:extLst>
          </c:dPt>
          <c:dPt>
            <c:idx val="1"/>
            <c:invertIfNegative val="0"/>
            <c:bubble3D val="0"/>
            <c:spPr>
              <a:solidFill>
                <a:srgbClr val="FF3399">
                  <a:alpha val="70000"/>
                </a:srgbClr>
              </a:solidFill>
              <a:ln>
                <a:noFill/>
              </a:ln>
              <a:effectLst/>
            </c:spPr>
            <c:extLst>
              <c:ext xmlns:c16="http://schemas.microsoft.com/office/drawing/2014/chart" uri="{C3380CC4-5D6E-409C-BE32-E72D297353CC}">
                <c16:uniqueId val="{00000002-490C-490F-A67C-64BF956F0D26}"/>
              </c:ext>
            </c:extLst>
          </c:dPt>
          <c:dPt>
            <c:idx val="2"/>
            <c:invertIfNegative val="0"/>
            <c:bubble3D val="0"/>
            <c:spPr>
              <a:solidFill>
                <a:srgbClr val="00B050">
                  <a:alpha val="70000"/>
                </a:srgbClr>
              </a:solidFill>
              <a:ln>
                <a:noFill/>
              </a:ln>
              <a:effectLst/>
            </c:spPr>
            <c:extLst>
              <c:ext xmlns:c16="http://schemas.microsoft.com/office/drawing/2014/chart" uri="{C3380CC4-5D6E-409C-BE32-E72D297353CC}">
                <c16:uniqueId val="{00000003-490C-490F-A67C-64BF956F0D26}"/>
              </c:ext>
            </c:extLst>
          </c:dPt>
          <c:dPt>
            <c:idx val="3"/>
            <c:invertIfNegative val="0"/>
            <c:bubble3D val="0"/>
            <c:spPr>
              <a:solidFill>
                <a:srgbClr val="FF0000">
                  <a:alpha val="70000"/>
                </a:srgbClr>
              </a:solidFill>
              <a:ln>
                <a:noFill/>
              </a:ln>
              <a:effectLst/>
            </c:spPr>
            <c:extLst>
              <c:ext xmlns:c16="http://schemas.microsoft.com/office/drawing/2014/chart" uri="{C3380CC4-5D6E-409C-BE32-E72D297353CC}">
                <c16:uniqueId val="{00000004-490C-490F-A67C-64BF956F0D26}"/>
              </c:ext>
            </c:extLst>
          </c:dPt>
          <c:dPt>
            <c:idx val="4"/>
            <c:invertIfNegative val="0"/>
            <c:bubble3D val="0"/>
            <c:spPr>
              <a:solidFill>
                <a:srgbClr val="FFC000">
                  <a:alpha val="70000"/>
                </a:srgbClr>
              </a:solidFill>
              <a:ln>
                <a:noFill/>
              </a:ln>
              <a:effectLst/>
            </c:spPr>
            <c:extLst>
              <c:ext xmlns:c16="http://schemas.microsoft.com/office/drawing/2014/chart" uri="{C3380CC4-5D6E-409C-BE32-E72D297353CC}">
                <c16:uniqueId val="{00000005-490C-490F-A67C-64BF956F0D26}"/>
              </c:ext>
            </c:extLst>
          </c:dPt>
          <c:dPt>
            <c:idx val="5"/>
            <c:invertIfNegative val="0"/>
            <c:bubble3D val="0"/>
            <c:spPr>
              <a:solidFill>
                <a:schemeClr val="bg2">
                  <a:lumMod val="90000"/>
                  <a:alpha val="70000"/>
                </a:schemeClr>
              </a:solidFill>
              <a:ln>
                <a:noFill/>
              </a:ln>
              <a:effectLst/>
            </c:spPr>
            <c:extLst>
              <c:ext xmlns:c16="http://schemas.microsoft.com/office/drawing/2014/chart" uri="{C3380CC4-5D6E-409C-BE32-E72D297353CC}">
                <c16:uniqueId val="{00000006-490C-490F-A67C-64BF956F0D26}"/>
              </c:ext>
            </c:extLst>
          </c:dPt>
          <c:dPt>
            <c:idx val="6"/>
            <c:invertIfNegative val="0"/>
            <c:bubble3D val="0"/>
            <c:spPr>
              <a:solidFill>
                <a:srgbClr val="C00000">
                  <a:alpha val="69804"/>
                </a:srgbClr>
              </a:solidFill>
              <a:ln>
                <a:noFill/>
              </a:ln>
              <a:effectLst/>
            </c:spPr>
            <c:extLst>
              <c:ext xmlns:c16="http://schemas.microsoft.com/office/drawing/2014/chart" uri="{C3380CC4-5D6E-409C-BE32-E72D297353CC}">
                <c16:uniqueId val="{00000007-490C-490F-A67C-64BF956F0D26}"/>
              </c:ext>
            </c:extLst>
          </c:dPt>
          <c:dPt>
            <c:idx val="7"/>
            <c:invertIfNegative val="0"/>
            <c:bubble3D val="0"/>
            <c:spPr>
              <a:solidFill>
                <a:srgbClr val="7030A0">
                  <a:alpha val="70000"/>
                </a:srgbClr>
              </a:solidFill>
              <a:ln>
                <a:noFill/>
              </a:ln>
              <a:effectLst/>
            </c:spPr>
            <c:extLst>
              <c:ext xmlns:c16="http://schemas.microsoft.com/office/drawing/2014/chart" uri="{C3380CC4-5D6E-409C-BE32-E72D297353CC}">
                <c16:uniqueId val="{0000000F-1153-403F-BCF0-A1F0212CFA79}"/>
              </c:ext>
            </c:extLst>
          </c:dPt>
          <c:dPt>
            <c:idx val="8"/>
            <c:invertIfNegative val="0"/>
            <c:bubble3D val="0"/>
            <c:spPr>
              <a:solidFill>
                <a:srgbClr val="800000">
                  <a:alpha val="69804"/>
                </a:srgbClr>
              </a:solidFill>
              <a:ln>
                <a:noFill/>
              </a:ln>
              <a:effectLst/>
            </c:spPr>
            <c:extLst>
              <c:ext xmlns:c16="http://schemas.microsoft.com/office/drawing/2014/chart" uri="{C3380CC4-5D6E-409C-BE32-E72D297353CC}">
                <c16:uniqueId val="{00000011-3C90-4BE0-B3D2-0365DD5D5B57}"/>
              </c:ext>
            </c:extLst>
          </c:dPt>
          <c:dPt>
            <c:idx val="9"/>
            <c:invertIfNegative val="0"/>
            <c:bubble3D val="0"/>
            <c:spPr>
              <a:solidFill>
                <a:schemeClr val="accent6">
                  <a:lumMod val="75000"/>
                  <a:alpha val="70000"/>
                </a:schemeClr>
              </a:solidFill>
              <a:ln>
                <a:noFill/>
              </a:ln>
              <a:effectLst/>
            </c:spPr>
            <c:extLst>
              <c:ext xmlns:c16="http://schemas.microsoft.com/office/drawing/2014/chart" uri="{C3380CC4-5D6E-409C-BE32-E72D297353CC}">
                <c16:uniqueId val="{00000012-794C-494F-970C-119495615808}"/>
              </c:ext>
            </c:extLst>
          </c:dPt>
          <c:dPt>
            <c:idx val="10"/>
            <c:invertIfNegative val="0"/>
            <c:bubble3D val="0"/>
            <c:spPr>
              <a:solidFill>
                <a:schemeClr val="accent4">
                  <a:alpha val="70000"/>
                </a:schemeClr>
              </a:solidFill>
              <a:ln>
                <a:noFill/>
              </a:ln>
              <a:effectLst/>
            </c:spPr>
            <c:extLst>
              <c:ext xmlns:c16="http://schemas.microsoft.com/office/drawing/2014/chart" uri="{C3380CC4-5D6E-409C-BE32-E72D297353CC}">
                <c16:uniqueId val="{00000000-9CF2-4184-94F4-25DEE168F451}"/>
              </c:ext>
            </c:extLst>
          </c:dPt>
          <c:dPt>
            <c:idx val="11"/>
            <c:invertIfNegative val="0"/>
            <c:bubble3D val="0"/>
            <c:spPr>
              <a:solidFill>
                <a:srgbClr val="002060">
                  <a:alpha val="70000"/>
                </a:srgbClr>
              </a:solidFill>
              <a:ln>
                <a:noFill/>
              </a:ln>
              <a:effectLst/>
            </c:spPr>
            <c:extLst>
              <c:ext xmlns:c16="http://schemas.microsoft.com/office/drawing/2014/chart" uri="{C3380CC4-5D6E-409C-BE32-E72D297353CC}">
                <c16:uniqueId val="{00000016-A04B-4926-97E1-D111EA848EC4}"/>
              </c:ext>
            </c:extLst>
          </c:dPt>
          <c:dLbls>
            <c:numFmt formatCode="#,##0.0" sourceLinked="0"/>
            <c:spPr>
              <a:no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Sheet1!$A$2:$A$14</c:f>
              <c:strCache>
                <c:ptCount val="13"/>
                <c:pt idx="0">
                  <c:v>ΝΕΑ   ΔΗΜΟΚΡΑΤΙΑ</c:v>
                </c:pt>
                <c:pt idx="1">
                  <c:v>ΣΥΡΙΖΑ</c:v>
                </c:pt>
                <c:pt idx="2">
                  <c:v>ΠΑΣΟΚ-ΚΙΝΗΜΑ  ΑΛΛΑΓΗΣ</c:v>
                </c:pt>
                <c:pt idx="3">
                  <c:v>ΚΚΕ</c:v>
                </c:pt>
                <c:pt idx="4">
                  <c:v>ΣΠΑΡΤΙΑΤΕΣ</c:v>
                </c:pt>
                <c:pt idx="5">
                  <c:v>ΕΛΛΗΝΙΚΗ ΛΥΣΗ</c:v>
                </c:pt>
                <c:pt idx="6">
                  <c:v>ΝΙΚΗ</c:v>
                </c:pt>
                <c:pt idx="7">
                  <c:v>ΠΛΕΥΣΗ ΕΛΕΥΘΕΡΙΑΣ</c:v>
                </c:pt>
                <c:pt idx="8">
                  <c:v>ΜΕΡΑ 25</c:v>
                </c:pt>
                <c:pt idx="9">
                  <c:v>NEA ΑΡΙΣΤΕΡΑ</c:v>
                </c:pt>
                <c:pt idx="10">
                  <c:v>ΦΩΝΗ ΛΟΓΙΚΗΣ</c:v>
                </c:pt>
                <c:pt idx="11">
                  <c:v>ΔΗΜΟΚΡΑΤΕΣ</c:v>
                </c:pt>
                <c:pt idx="12">
                  <c:v>ΑΛΛΟ </c:v>
                </c:pt>
              </c:strCache>
            </c:strRef>
          </c:cat>
          <c:val>
            <c:numRef>
              <c:f>Sheet1!$B$2:$B$14</c:f>
              <c:numCache>
                <c:formatCode>0.0</c:formatCode>
                <c:ptCount val="13"/>
                <c:pt idx="0">
                  <c:v>31.4</c:v>
                </c:pt>
                <c:pt idx="1">
                  <c:v>15.1</c:v>
                </c:pt>
                <c:pt idx="2">
                  <c:v>13</c:v>
                </c:pt>
                <c:pt idx="3">
                  <c:v>10.1</c:v>
                </c:pt>
                <c:pt idx="4">
                  <c:v>2</c:v>
                </c:pt>
                <c:pt idx="5">
                  <c:v>9.6999999999999993</c:v>
                </c:pt>
                <c:pt idx="6">
                  <c:v>3.2</c:v>
                </c:pt>
                <c:pt idx="7">
                  <c:v>4.3</c:v>
                </c:pt>
                <c:pt idx="8">
                  <c:v>1.9</c:v>
                </c:pt>
                <c:pt idx="9">
                  <c:v>3</c:v>
                </c:pt>
                <c:pt idx="10">
                  <c:v>2.4</c:v>
                </c:pt>
                <c:pt idx="11">
                  <c:v>1</c:v>
                </c:pt>
                <c:pt idx="12">
                  <c:v>2.9</c:v>
                </c:pt>
              </c:numCache>
            </c:numRef>
          </c:val>
          <c:extLst>
            <c:ext xmlns:c16="http://schemas.microsoft.com/office/drawing/2014/chart" uri="{C3380CC4-5D6E-409C-BE32-E72D297353CC}">
              <c16:uniqueId val="{00000000-6B80-4ED6-BFFF-1579FA2D7E38}"/>
            </c:ext>
          </c:extLst>
        </c:ser>
        <c:dLbls>
          <c:showLegendKey val="0"/>
          <c:showVal val="0"/>
          <c:showCatName val="0"/>
          <c:showSerName val="0"/>
          <c:showPercent val="0"/>
          <c:showBubbleSize val="0"/>
        </c:dLbls>
        <c:gapWidth val="100"/>
        <c:overlap val="-43"/>
        <c:axId val="757033168"/>
        <c:axId val="757034480"/>
      </c:barChart>
      <c:catAx>
        <c:axId val="757033168"/>
        <c:scaling>
          <c:orientation val="minMax"/>
        </c:scaling>
        <c:delete val="1"/>
        <c:axPos val="b"/>
        <c:numFmt formatCode="General" sourceLinked="1"/>
        <c:majorTickMark val="none"/>
        <c:minorTickMark val="none"/>
        <c:tickLblPos val="nextTo"/>
        <c:crossAx val="757034480"/>
        <c:crosses val="autoZero"/>
        <c:auto val="1"/>
        <c:lblAlgn val="ctr"/>
        <c:lblOffset val="100"/>
        <c:noMultiLvlLbl val="0"/>
      </c:catAx>
      <c:valAx>
        <c:axId val="757034480"/>
        <c:scaling>
          <c:orientation val="minMax"/>
          <c:max val="60"/>
        </c:scaling>
        <c:delete val="1"/>
        <c:axPos val="l"/>
        <c:numFmt formatCode="0.0" sourceLinked="1"/>
        <c:majorTickMark val="out"/>
        <c:minorTickMark val="none"/>
        <c:tickLblPos val="nextTo"/>
        <c:crossAx val="757033168"/>
        <c:crosses val="autoZero"/>
        <c:crossBetween val="between"/>
      </c:valAx>
      <c:spPr>
        <a:pattFill prst="ltDnDiag">
          <a:fgClr>
            <a:srgbClr val="000000">
              <a:alpha val="0"/>
            </a:srgbClr>
          </a:fgClr>
          <a:bgClr>
            <a:srgbClr val="FFFFFF"/>
          </a:bgClr>
        </a:patt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06971228558875"/>
          <c:y val="9.5360215707954846E-2"/>
          <c:w val="0.690766808738423"/>
          <c:h val="0.83913780303070384"/>
        </c:manualLayout>
      </c:layout>
      <c:barChart>
        <c:barDir val="bar"/>
        <c:grouping val="clustered"/>
        <c:varyColors val="0"/>
        <c:ser>
          <c:idx val="0"/>
          <c:order val="0"/>
          <c:tx>
            <c:strRef>
              <c:f>Sheet1!$B$1</c:f>
              <c:strCache>
                <c:ptCount val="1"/>
                <c:pt idx="0">
                  <c:v>Μαρ-24</c:v>
                </c:pt>
              </c:strCache>
            </c:strRef>
          </c:tx>
          <c:spPr>
            <a:solidFill>
              <a:schemeClr val="accent4">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4">
                        <a:lumMod val="50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Sheet1!$A$2:$A$6</c:f>
              <c:strCache>
                <c:ptCount val="5"/>
                <c:pt idx="0">
                  <c:v>Ακρίβεια</c:v>
                </c:pt>
                <c:pt idx="1">
                  <c:v>Οικονομία</c:v>
                </c:pt>
                <c:pt idx="2">
                  <c:v>Κρίση θεσμών</c:v>
                </c:pt>
                <c:pt idx="3">
                  <c:v>Εγκληματικότητα</c:v>
                </c:pt>
                <c:pt idx="4">
                  <c:v>Ανεπάρκεια Κυβέρνησης/Ανασφάλεια</c:v>
                </c:pt>
              </c:strCache>
            </c:strRef>
          </c:cat>
          <c:val>
            <c:numRef>
              <c:f>Sheet1!$B$2:$B$6</c:f>
              <c:numCache>
                <c:formatCode>0</c:formatCode>
                <c:ptCount val="5"/>
                <c:pt idx="0">
                  <c:v>37</c:v>
                </c:pt>
                <c:pt idx="1">
                  <c:v>22</c:v>
                </c:pt>
                <c:pt idx="2">
                  <c:v>8</c:v>
                </c:pt>
                <c:pt idx="3">
                  <c:v>4</c:v>
                </c:pt>
                <c:pt idx="4">
                  <c:v>4</c:v>
                </c:pt>
              </c:numCache>
            </c:numRef>
          </c:val>
          <c:extLst>
            <c:ext xmlns:c16="http://schemas.microsoft.com/office/drawing/2014/chart" uri="{C3380CC4-5D6E-409C-BE32-E72D297353CC}">
              <c16:uniqueId val="{00000000-8B7C-4DA9-92ED-A24D3B398D04}"/>
            </c:ext>
          </c:extLst>
        </c:ser>
        <c:ser>
          <c:idx val="1"/>
          <c:order val="1"/>
          <c:tx>
            <c:strRef>
              <c:f>Sheet1!$C$1</c:f>
              <c:strCache>
                <c:ptCount val="1"/>
                <c:pt idx="0">
                  <c:v>Φεβ-24</c:v>
                </c:pt>
              </c:strCache>
            </c:strRef>
          </c:tx>
          <c:spPr>
            <a:solidFill>
              <a:srgbClr val="F9074C">
                <a:alpha val="7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2"/>
                    </a:solidFill>
                    <a:latin typeface="Calibri" panose="020F0502020204030204" pitchFamily="34" charset="0"/>
                    <a:ea typeface="Calibri" panose="020F0502020204030204" pitchFamily="34" charset="0"/>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Sheet1!$A$2:$A$6</c:f>
              <c:strCache>
                <c:ptCount val="5"/>
                <c:pt idx="0">
                  <c:v>Ακρίβεια</c:v>
                </c:pt>
                <c:pt idx="1">
                  <c:v>Οικονομία</c:v>
                </c:pt>
                <c:pt idx="2">
                  <c:v>Κρίση θεσμών</c:v>
                </c:pt>
                <c:pt idx="3">
                  <c:v>Εγκληματικότητα</c:v>
                </c:pt>
                <c:pt idx="4">
                  <c:v>Ανεπάρκεια Κυβέρνησης/Ανασφάλεια</c:v>
                </c:pt>
              </c:strCache>
            </c:strRef>
          </c:cat>
          <c:val>
            <c:numRef>
              <c:f>Sheet1!$C$2:$C$6</c:f>
              <c:numCache>
                <c:formatCode>0</c:formatCode>
                <c:ptCount val="5"/>
                <c:pt idx="0">
                  <c:v>37</c:v>
                </c:pt>
                <c:pt idx="1">
                  <c:v>24</c:v>
                </c:pt>
                <c:pt idx="2">
                  <c:v>5</c:v>
                </c:pt>
                <c:pt idx="3">
                  <c:v>4</c:v>
                </c:pt>
                <c:pt idx="4">
                  <c:v>2</c:v>
                </c:pt>
              </c:numCache>
            </c:numRef>
          </c:val>
          <c:extLst>
            <c:ext xmlns:c16="http://schemas.microsoft.com/office/drawing/2014/chart" uri="{C3380CC4-5D6E-409C-BE32-E72D297353CC}">
              <c16:uniqueId val="{00000001-8B7C-4DA9-92ED-A24D3B398D04}"/>
            </c:ext>
          </c:extLst>
        </c:ser>
        <c:dLbls>
          <c:showLegendKey val="0"/>
          <c:showVal val="0"/>
          <c:showCatName val="0"/>
          <c:showSerName val="0"/>
          <c:showPercent val="0"/>
          <c:showBubbleSize val="0"/>
        </c:dLbls>
        <c:gapWidth val="100"/>
        <c:axId val="510722928"/>
        <c:axId val="510721288"/>
      </c:barChart>
      <c:catAx>
        <c:axId val="510722928"/>
        <c:scaling>
          <c:orientation val="maxMin"/>
        </c:scaling>
        <c:delete val="0"/>
        <c:axPos val="l"/>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510721288"/>
        <c:crosses val="autoZero"/>
        <c:auto val="1"/>
        <c:lblAlgn val="ctr"/>
        <c:lblOffset val="100"/>
        <c:noMultiLvlLbl val="0"/>
      </c:catAx>
      <c:valAx>
        <c:axId val="510721288"/>
        <c:scaling>
          <c:orientation val="minMax"/>
          <c:max val="70"/>
          <c:min val="0"/>
        </c:scaling>
        <c:delete val="1"/>
        <c:axPos val="t"/>
        <c:numFmt formatCode="0" sourceLinked="1"/>
        <c:majorTickMark val="none"/>
        <c:minorTickMark val="none"/>
        <c:tickLblPos val="nextTo"/>
        <c:crossAx val="510722928"/>
        <c:crosses val="autoZero"/>
        <c:crossBetween val="between"/>
      </c:valAx>
      <c:spPr>
        <a:pattFill prst="ltDnDiag">
          <a:fgClr>
            <a:srgbClr val="000000">
              <a:alpha val="0"/>
            </a:srgbClr>
          </a:fgClr>
          <a:bgClr>
            <a:srgbClr val="FFFFFF"/>
          </a:bgClr>
        </a:pattFill>
        <a:ln w="25400">
          <a:noFill/>
        </a:ln>
        <a:effectLst/>
      </c:spPr>
    </c:plotArea>
    <c:legend>
      <c:legendPos val="r"/>
      <c:layout>
        <c:manualLayout>
          <c:xMode val="edge"/>
          <c:yMode val="edge"/>
          <c:x val="0.68681902407668993"/>
          <c:y val="0.83193206004232245"/>
          <c:w val="0.11814981867094132"/>
          <c:h val="0.1002942119141038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chemeClr val="accent4">
                  <a:lumMod val="50000"/>
                  <a:alpha val="80000"/>
                </a:schemeClr>
              </a:solidFill>
              <a:ln>
                <a:noFill/>
              </a:ln>
              <a:effectLst/>
            </c:spPr>
            <c:extLst>
              <c:ext xmlns:c16="http://schemas.microsoft.com/office/drawing/2014/chart" uri="{C3380CC4-5D6E-409C-BE32-E72D297353CC}">
                <c16:uniqueId val="{00000004-EE79-4FA8-8ADE-2B743D62186D}"/>
              </c:ext>
            </c:extLst>
          </c:dPt>
          <c:dPt>
            <c:idx val="1"/>
            <c:invertIfNegative val="0"/>
            <c:bubble3D val="0"/>
            <c:spPr>
              <a:solidFill>
                <a:schemeClr val="accent3">
                  <a:alpha val="80000"/>
                </a:schemeClr>
              </a:solidFill>
              <a:ln>
                <a:noFill/>
              </a:ln>
              <a:effectLst/>
            </c:spPr>
            <c:extLst>
              <c:ext xmlns:c16="http://schemas.microsoft.com/office/drawing/2014/chart" uri="{C3380CC4-5D6E-409C-BE32-E72D297353CC}">
                <c16:uniqueId val="{00000005-EE79-4FA8-8ADE-2B743D62186D}"/>
              </c:ext>
            </c:extLst>
          </c:dPt>
          <c:dPt>
            <c:idx val="2"/>
            <c:invertIfNegative val="0"/>
            <c:bubble3D val="0"/>
            <c:spPr>
              <a:solidFill>
                <a:schemeClr val="accent2">
                  <a:alpha val="80000"/>
                </a:schemeClr>
              </a:solidFill>
              <a:ln>
                <a:noFill/>
              </a:ln>
              <a:effectLst/>
            </c:spPr>
            <c:extLst>
              <c:ext xmlns:c16="http://schemas.microsoft.com/office/drawing/2014/chart" uri="{C3380CC4-5D6E-409C-BE32-E72D297353CC}">
                <c16:uniqueId val="{00000001-915A-413E-8B10-3CBC9118499E}"/>
              </c:ext>
            </c:extLst>
          </c:dPt>
          <c:dPt>
            <c:idx val="3"/>
            <c:invertIfNegative val="0"/>
            <c:bubble3D val="0"/>
            <c:spPr>
              <a:solidFill>
                <a:schemeClr val="bg1">
                  <a:lumMod val="50000"/>
                  <a:alpha val="80000"/>
                </a:schemeClr>
              </a:solidFill>
              <a:ln>
                <a:noFill/>
              </a:ln>
              <a:effectLst/>
            </c:spPr>
            <c:extLst>
              <c:ext xmlns:c16="http://schemas.microsoft.com/office/drawing/2014/chart" uri="{C3380CC4-5D6E-409C-BE32-E72D297353CC}">
                <c16:uniqueId val="{00000002-915A-413E-8B10-3CBC9118499E}"/>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Sheet1!$A$2:$A$5</c:f>
              <c:strCache>
                <c:ptCount val="4"/>
                <c:pt idx="0">
                  <c:v>Ναι, έχει γίνει πρόοδος</c:v>
                </c:pt>
                <c:pt idx="1">
                  <c:v>Έτσι κι έτσι (αυθ.)</c:v>
                </c:pt>
                <c:pt idx="2">
                  <c:v>Όχι, δεν έχει γίνει πρόοδος</c:v>
                </c:pt>
                <c:pt idx="3">
                  <c:v>ΔΓ/ΔΑ (αυθ.)</c:v>
                </c:pt>
              </c:strCache>
            </c:strRef>
          </c:cat>
          <c:val>
            <c:numRef>
              <c:f>Sheet1!$B$2:$B$5</c:f>
              <c:numCache>
                <c:formatCode>0</c:formatCode>
                <c:ptCount val="4"/>
                <c:pt idx="0">
                  <c:v>9.1</c:v>
                </c:pt>
                <c:pt idx="1">
                  <c:v>1.1000000000000001</c:v>
                </c:pt>
                <c:pt idx="2">
                  <c:v>87.9</c:v>
                </c:pt>
                <c:pt idx="3">
                  <c:v>1.9</c:v>
                </c:pt>
              </c:numCache>
            </c:numRef>
          </c:val>
          <c:extLst>
            <c:ext xmlns:c16="http://schemas.microsoft.com/office/drawing/2014/chart" uri="{C3380CC4-5D6E-409C-BE32-E72D297353CC}">
              <c16:uniqueId val="{00000000-EE79-4FA8-8ADE-2B743D62186D}"/>
            </c:ext>
          </c:extLst>
        </c:ser>
        <c:dLbls>
          <c:showLegendKey val="0"/>
          <c:showVal val="0"/>
          <c:showCatName val="0"/>
          <c:showSerName val="0"/>
          <c:showPercent val="0"/>
          <c:showBubbleSize val="0"/>
        </c:dLbls>
        <c:gapWidth val="267"/>
        <c:overlap val="-43"/>
        <c:axId val="331351944"/>
        <c:axId val="331354896"/>
      </c:barChart>
      <c:catAx>
        <c:axId val="33135194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75000"/>
                    <a:lumOff val="25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crossAx val="331354896"/>
        <c:crosses val="autoZero"/>
        <c:auto val="1"/>
        <c:lblAlgn val="ctr"/>
        <c:lblOffset val="100"/>
        <c:noMultiLvlLbl val="0"/>
      </c:catAx>
      <c:valAx>
        <c:axId val="331354896"/>
        <c:scaling>
          <c:orientation val="minMax"/>
          <c:max val="100"/>
        </c:scaling>
        <c:delete val="1"/>
        <c:axPos val="l"/>
        <c:numFmt formatCode="0" sourceLinked="1"/>
        <c:majorTickMark val="out"/>
        <c:minorTickMark val="none"/>
        <c:tickLblPos val="nextTo"/>
        <c:crossAx val="331351944"/>
        <c:crosses val="autoZero"/>
        <c:crossBetween val="between"/>
      </c:valAx>
      <c:spPr>
        <a:no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dk1">
                    <a:lumMod val="50000"/>
                    <a:lumOff val="50000"/>
                  </a:schemeClr>
                </a:solidFill>
                <a:latin typeface="Calibri" panose="020F0502020204030204" pitchFamily="34" charset="0"/>
                <a:ea typeface="Calibri" panose="020F0502020204030204" pitchFamily="34" charset="0"/>
                <a:cs typeface="Calibri" panose="020F0502020204030204" pitchFamily="34" charset="0"/>
              </a:defRPr>
            </a:pPr>
            <a:r>
              <a:rPr lang="el-GR" sz="1200" b="0" dirty="0">
                <a:latin typeface="Calibri" panose="020F0502020204030204" pitchFamily="34" charset="0"/>
                <a:ea typeface="Calibri" panose="020F0502020204030204" pitchFamily="34" charset="0"/>
                <a:cs typeface="Calibri" panose="020F0502020204030204" pitchFamily="34" charset="0"/>
              </a:rPr>
              <a:t>Ανά πολιτική</a:t>
            </a:r>
            <a:r>
              <a:rPr lang="el-GR" sz="1200" b="0" baseline="0" dirty="0">
                <a:latin typeface="Calibri" panose="020F0502020204030204" pitchFamily="34" charset="0"/>
                <a:ea typeface="Calibri" panose="020F0502020204030204" pitchFamily="34" charset="0"/>
                <a:cs typeface="Calibri" panose="020F0502020204030204" pitchFamily="34" charset="0"/>
              </a:rPr>
              <a:t> </a:t>
            </a:r>
            <a:r>
              <a:rPr lang="el-GR" sz="1200" b="0" baseline="0" dirty="0" err="1">
                <a:latin typeface="Calibri" panose="020F0502020204030204" pitchFamily="34" charset="0"/>
                <a:ea typeface="Calibri" panose="020F0502020204030204" pitchFamily="34" charset="0"/>
                <a:cs typeface="Calibri" panose="020F0502020204030204" pitchFamily="34" charset="0"/>
              </a:rPr>
              <a:t>αυτοτοποθέτηση</a:t>
            </a:r>
            <a:endParaRPr lang="en-US" sz="1200" b="0" dirty="0">
              <a:latin typeface="Calibri" panose="020F0502020204030204" pitchFamily="34" charset="0"/>
              <a:ea typeface="Calibri" panose="020F0502020204030204" pitchFamily="34" charset="0"/>
              <a:cs typeface="Calibri" panose="020F0502020204030204" pitchFamily="34" charset="0"/>
            </a:endParaRPr>
          </a:p>
        </c:rich>
      </c:tx>
      <c:layout>
        <c:manualLayout>
          <c:xMode val="edge"/>
          <c:yMode val="edge"/>
          <c:x val="0.33215449607724806"/>
          <c:y val="8.8920848067115799E-4"/>
        </c:manualLayout>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dk1">
                  <a:lumMod val="50000"/>
                  <a:lumOff val="50000"/>
                </a:schemeClr>
              </a:solidFill>
              <a:latin typeface="Calibri" panose="020F0502020204030204" pitchFamily="34" charset="0"/>
              <a:ea typeface="Calibri" panose="020F0502020204030204" pitchFamily="34" charset="0"/>
              <a:cs typeface="Calibri" panose="020F0502020204030204" pitchFamily="34" charset="0"/>
            </a:defRPr>
          </a:pPr>
          <a:endParaRPr lang="en-US"/>
        </a:p>
      </c:txPr>
    </c:title>
    <c:autoTitleDeleted val="0"/>
    <c:plotArea>
      <c:layout/>
      <c:lineChart>
        <c:grouping val="standard"/>
        <c:varyColors val="0"/>
        <c:ser>
          <c:idx val="0"/>
          <c:order val="0"/>
          <c:tx>
            <c:strRef>
              <c:f>Sheet1!$B$1</c:f>
              <c:strCache>
                <c:ptCount val="1"/>
                <c:pt idx="0">
                  <c:v>Ναι, έχει γίνει πρόοδος</c:v>
                </c:pt>
              </c:strCache>
            </c:strRef>
          </c:tx>
          <c:spPr>
            <a:ln w="22225" cap="rnd">
              <a:solidFill>
                <a:schemeClr val="accent4">
                  <a:lumMod val="50000"/>
                </a:schemeClr>
              </a:solidFill>
              <a:round/>
            </a:ln>
            <a:effectLst/>
          </c:spPr>
          <c:marker>
            <c:symbol val="none"/>
          </c:marker>
          <c:dPt>
            <c:idx val="0"/>
            <c:marker>
              <c:symbol val="none"/>
            </c:marker>
            <c:bubble3D val="0"/>
            <c:extLst>
              <c:ext xmlns:c16="http://schemas.microsoft.com/office/drawing/2014/chart" uri="{C3380CC4-5D6E-409C-BE32-E72D297353CC}">
                <c16:uniqueId val="{00000000-D931-4FCE-919B-62FD299F3262}"/>
              </c:ext>
            </c:extLst>
          </c:dPt>
          <c:dPt>
            <c:idx val="1"/>
            <c:marker>
              <c:symbol val="none"/>
            </c:marker>
            <c:bubble3D val="0"/>
            <c:extLst>
              <c:ext xmlns:c16="http://schemas.microsoft.com/office/drawing/2014/chart" uri="{C3380CC4-5D6E-409C-BE32-E72D297353CC}">
                <c16:uniqueId val="{00000001-D931-4FCE-919B-62FD299F3262}"/>
              </c:ext>
            </c:extLst>
          </c:dPt>
          <c:dPt>
            <c:idx val="2"/>
            <c:marker>
              <c:symbol val="none"/>
            </c:marker>
            <c:bubble3D val="0"/>
            <c:extLst>
              <c:ext xmlns:c16="http://schemas.microsoft.com/office/drawing/2014/chart" uri="{C3380CC4-5D6E-409C-BE32-E72D297353CC}">
                <c16:uniqueId val="{00000002-D931-4FCE-919B-62FD299F3262}"/>
              </c:ext>
            </c:extLst>
          </c:dPt>
          <c:dPt>
            <c:idx val="3"/>
            <c:marker>
              <c:symbol val="none"/>
            </c:marker>
            <c:bubble3D val="0"/>
            <c:extLst>
              <c:ext xmlns:c16="http://schemas.microsoft.com/office/drawing/2014/chart" uri="{C3380CC4-5D6E-409C-BE32-E72D297353CC}">
                <c16:uniqueId val="{00000003-D931-4FCE-919B-62FD299F3262}"/>
              </c:ext>
            </c:extLst>
          </c:dPt>
          <c:dLbls>
            <c:dLbl>
              <c:idx val="2"/>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accent4">
                          <a:lumMod val="50000"/>
                        </a:schemeClr>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2-D931-4FCE-919B-62FD299F326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4">
                        <a:lumMod val="50000"/>
                      </a:schemeClr>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Αριστεροί</c:v>
                </c:pt>
                <c:pt idx="1">
                  <c:v>Κεντροαριστεροί</c:v>
                </c:pt>
                <c:pt idx="2">
                  <c:v>Κεντρώοι</c:v>
                </c:pt>
                <c:pt idx="3">
                  <c:v>Κεντροδεξιοί</c:v>
                </c:pt>
                <c:pt idx="4">
                  <c:v>Δεξιοί</c:v>
                </c:pt>
              </c:strCache>
            </c:strRef>
          </c:cat>
          <c:val>
            <c:numRef>
              <c:f>Sheet1!$B$2:$B$6</c:f>
              <c:numCache>
                <c:formatCode>0</c:formatCode>
                <c:ptCount val="5"/>
                <c:pt idx="0">
                  <c:v>1.3</c:v>
                </c:pt>
                <c:pt idx="1">
                  <c:v>4.5</c:v>
                </c:pt>
                <c:pt idx="2">
                  <c:v>7.9</c:v>
                </c:pt>
                <c:pt idx="3">
                  <c:v>18.3</c:v>
                </c:pt>
                <c:pt idx="4">
                  <c:v>15.8</c:v>
                </c:pt>
              </c:numCache>
            </c:numRef>
          </c:val>
          <c:smooth val="0"/>
          <c:extLst>
            <c:ext xmlns:c16="http://schemas.microsoft.com/office/drawing/2014/chart" uri="{C3380CC4-5D6E-409C-BE32-E72D297353CC}">
              <c16:uniqueId val="{00000005-D931-4FCE-919B-62FD299F3262}"/>
            </c:ext>
          </c:extLst>
        </c:ser>
        <c:ser>
          <c:idx val="1"/>
          <c:order val="1"/>
          <c:tx>
            <c:strRef>
              <c:f>Sheet1!$C$1</c:f>
              <c:strCache>
                <c:ptCount val="1"/>
                <c:pt idx="0">
                  <c:v>Όχι, δεν έχει γίνει πρόοδος</c:v>
                </c:pt>
              </c:strCache>
            </c:strRef>
          </c:tx>
          <c:spPr>
            <a:ln w="2222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Αριστεροί</c:v>
                </c:pt>
                <c:pt idx="1">
                  <c:v>Κεντροαριστεροί</c:v>
                </c:pt>
                <c:pt idx="2">
                  <c:v>Κεντρώοι</c:v>
                </c:pt>
                <c:pt idx="3">
                  <c:v>Κεντροδεξιοί</c:v>
                </c:pt>
                <c:pt idx="4">
                  <c:v>Δεξιοί</c:v>
                </c:pt>
              </c:strCache>
            </c:strRef>
          </c:cat>
          <c:val>
            <c:numRef>
              <c:f>Sheet1!$C$2:$C$6</c:f>
              <c:numCache>
                <c:formatCode>0</c:formatCode>
                <c:ptCount val="5"/>
                <c:pt idx="0">
                  <c:v>97.8</c:v>
                </c:pt>
                <c:pt idx="1">
                  <c:v>95</c:v>
                </c:pt>
                <c:pt idx="2">
                  <c:v>88.3</c:v>
                </c:pt>
                <c:pt idx="3">
                  <c:v>74.900000000000006</c:v>
                </c:pt>
                <c:pt idx="4">
                  <c:v>81.5</c:v>
                </c:pt>
              </c:numCache>
            </c:numRef>
          </c:val>
          <c:smooth val="0"/>
          <c:extLst>
            <c:ext xmlns:c16="http://schemas.microsoft.com/office/drawing/2014/chart" uri="{C3380CC4-5D6E-409C-BE32-E72D297353CC}">
              <c16:uniqueId val="{0000000B-D931-4FCE-919B-62FD299F3262}"/>
            </c:ext>
          </c:extLst>
        </c:ser>
        <c:dLbls>
          <c:showLegendKey val="0"/>
          <c:showVal val="0"/>
          <c:showCatName val="0"/>
          <c:showSerName val="0"/>
          <c:showPercent val="0"/>
          <c:showBubbleSize val="0"/>
        </c:dLbls>
        <c:smooth val="0"/>
        <c:axId val="331351944"/>
        <c:axId val="331354896"/>
      </c:lineChart>
      <c:catAx>
        <c:axId val="33135194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0"/>
        <c:lblAlgn val="ctr"/>
        <c:lblOffset val="100"/>
        <c:noMultiLvlLbl val="0"/>
      </c:catAx>
      <c:valAx>
        <c:axId val="331354896"/>
        <c:scaling>
          <c:orientation val="minMax"/>
          <c:max val="100"/>
        </c:scaling>
        <c:delete val="1"/>
        <c:axPos val="l"/>
        <c:numFmt formatCode="0"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b"/>
      <c:layout>
        <c:manualLayout>
          <c:xMode val="edge"/>
          <c:yMode val="edge"/>
          <c:x val="8.2865114448352442E-2"/>
          <c:y val="0.91811533611275165"/>
          <c:w val="0.83693286486568164"/>
          <c:h val="6.3319475224000457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461104493655537E-2"/>
          <c:y val="0.23497097339848466"/>
          <c:w val="0.93167045278111482"/>
          <c:h val="0.61772583303082129"/>
        </c:manualLayout>
      </c:layout>
      <c:barChart>
        <c:barDir val="col"/>
        <c:grouping val="clustered"/>
        <c:varyColors val="0"/>
        <c:ser>
          <c:idx val="0"/>
          <c:order val="0"/>
          <c:tx>
            <c:strRef>
              <c:f>Sheet1!$B$1</c:f>
              <c:strCache>
                <c:ptCount val="1"/>
                <c:pt idx="0">
                  <c:v>Column1</c:v>
                </c:pt>
              </c:strCache>
            </c:strRef>
          </c:tx>
          <c:spPr>
            <a:solidFill>
              <a:srgbClr val="0070C0"/>
            </a:solidFill>
            <a:ln>
              <a:noFill/>
            </a:ln>
            <a:effectLst/>
          </c:spPr>
          <c:invertIfNegative val="0"/>
          <c:dPt>
            <c:idx val="0"/>
            <c:invertIfNegative val="0"/>
            <c:bubble3D val="0"/>
            <c:extLst>
              <c:ext xmlns:c16="http://schemas.microsoft.com/office/drawing/2014/chart" uri="{C3380CC4-5D6E-409C-BE32-E72D297353CC}">
                <c16:uniqueId val="{00000004-EE79-4FA8-8ADE-2B743D62186D}"/>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5-EE79-4FA8-8ADE-2B743D62186D}"/>
              </c:ext>
            </c:extLst>
          </c:dPt>
          <c:dPt>
            <c:idx val="2"/>
            <c:invertIfNegative val="0"/>
            <c:bubble3D val="0"/>
            <c:spPr>
              <a:solidFill>
                <a:srgbClr val="F9074C"/>
              </a:solidFill>
              <a:ln>
                <a:noFill/>
              </a:ln>
              <a:effectLst/>
            </c:spPr>
            <c:extLst>
              <c:ext xmlns:c16="http://schemas.microsoft.com/office/drawing/2014/chart" uri="{C3380CC4-5D6E-409C-BE32-E72D297353CC}">
                <c16:uniqueId val="{00000001-915A-413E-8B10-3CBC9118499E}"/>
              </c:ext>
            </c:extLst>
          </c:dPt>
          <c:dPt>
            <c:idx val="3"/>
            <c:invertIfNegative val="0"/>
            <c:bubble3D val="0"/>
            <c:spPr>
              <a:solidFill>
                <a:schemeClr val="bg1">
                  <a:lumMod val="50000"/>
                </a:schemeClr>
              </a:solidFill>
              <a:ln>
                <a:noFill/>
              </a:ln>
              <a:effectLst/>
            </c:spPr>
            <c:extLst>
              <c:ext xmlns:c16="http://schemas.microsoft.com/office/drawing/2014/chart" uri="{C3380CC4-5D6E-409C-BE32-E72D297353CC}">
                <c16:uniqueId val="{00000002-915A-413E-8B10-3CBC9118499E}"/>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Sheet1!$A$2:$A$5</c:f>
              <c:strCache>
                <c:ptCount val="4"/>
                <c:pt idx="0">
                  <c:v>Μάλλον θετικές</c:v>
                </c:pt>
                <c:pt idx="1">
                  <c:v>Ούτε-ούτε (αυθ.)</c:v>
                </c:pt>
                <c:pt idx="2">
                  <c:v>Μάλλον αρνητικές</c:v>
                </c:pt>
                <c:pt idx="3">
                  <c:v>ΔΓ/ΔΑ (αυθ.)</c:v>
                </c:pt>
              </c:strCache>
            </c:strRef>
          </c:cat>
          <c:val>
            <c:numRef>
              <c:f>Sheet1!$B$2:$B$5</c:f>
              <c:numCache>
                <c:formatCode>0</c:formatCode>
                <c:ptCount val="4"/>
                <c:pt idx="0">
                  <c:v>13</c:v>
                </c:pt>
                <c:pt idx="1">
                  <c:v>14</c:v>
                </c:pt>
                <c:pt idx="2">
                  <c:v>72</c:v>
                </c:pt>
                <c:pt idx="3">
                  <c:v>1</c:v>
                </c:pt>
              </c:numCache>
            </c:numRef>
          </c:val>
          <c:extLst>
            <c:ext xmlns:c16="http://schemas.microsoft.com/office/drawing/2014/chart" uri="{C3380CC4-5D6E-409C-BE32-E72D297353CC}">
              <c16:uniqueId val="{00000000-EE79-4FA8-8ADE-2B743D62186D}"/>
            </c:ext>
          </c:extLst>
        </c:ser>
        <c:dLbls>
          <c:showLegendKey val="0"/>
          <c:showVal val="0"/>
          <c:showCatName val="0"/>
          <c:showSerName val="0"/>
          <c:showPercent val="0"/>
          <c:showBubbleSize val="0"/>
        </c:dLbls>
        <c:gapWidth val="267"/>
        <c:overlap val="-43"/>
        <c:axId val="331351944"/>
        <c:axId val="331354896"/>
      </c:barChart>
      <c:catAx>
        <c:axId val="33135194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75000"/>
                    <a:lumOff val="25000"/>
                  </a:schemeClr>
                </a:solidFill>
                <a:latin typeface="+mn-lt"/>
                <a:ea typeface="+mn-ea"/>
                <a:cs typeface="+mn-cs"/>
              </a:defRPr>
            </a:pPr>
            <a:endParaRPr lang="en-US"/>
          </a:p>
        </c:txPr>
        <c:crossAx val="331354896"/>
        <c:crosses val="autoZero"/>
        <c:auto val="1"/>
        <c:lblAlgn val="ctr"/>
        <c:lblOffset val="100"/>
        <c:noMultiLvlLbl val="0"/>
      </c:catAx>
      <c:valAx>
        <c:axId val="331354896"/>
        <c:scaling>
          <c:orientation val="minMax"/>
          <c:max val="90"/>
          <c:min val="0"/>
        </c:scaling>
        <c:delete val="1"/>
        <c:axPos val="l"/>
        <c:numFmt formatCode="0"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r>
              <a:rPr lang="el-GR" sz="1200" b="0" dirty="0">
                <a:solidFill>
                  <a:schemeClr val="tx1">
                    <a:lumMod val="75000"/>
                    <a:lumOff val="25000"/>
                  </a:schemeClr>
                </a:solidFill>
                <a:latin typeface="Calibri" panose="020F0502020204030204" pitchFamily="34" charset="0"/>
                <a:cs typeface="Calibri" panose="020F0502020204030204" pitchFamily="34" charset="0"/>
              </a:rPr>
              <a:t>Διαχρονικά στοιχεία</a:t>
            </a:r>
            <a:endParaRPr lang="en-US" sz="1200" b="0" dirty="0">
              <a:solidFill>
                <a:schemeClr val="tx1">
                  <a:lumMod val="75000"/>
                  <a:lumOff val="25000"/>
                </a:schemeClr>
              </a:solidFill>
              <a:latin typeface="Calibri" panose="020F0502020204030204" pitchFamily="34" charset="0"/>
              <a:cs typeface="Calibri" panose="020F0502020204030204" pitchFamily="34" charset="0"/>
            </a:endParaRPr>
          </a:p>
        </c:rich>
      </c:tx>
      <c:layout>
        <c:manualLayout>
          <c:xMode val="edge"/>
          <c:yMode val="edge"/>
          <c:x val="0.40751585637310139"/>
          <c:y val="9.9066060045856705E-3"/>
        </c:manualLayout>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endParaRPr lang="en-US"/>
        </a:p>
      </c:txPr>
    </c:title>
    <c:autoTitleDeleted val="0"/>
    <c:plotArea>
      <c:layout>
        <c:manualLayout>
          <c:layoutTarget val="inner"/>
          <c:xMode val="edge"/>
          <c:yMode val="edge"/>
          <c:x val="2.5426512224296274E-2"/>
          <c:y val="0.16505680365160097"/>
          <c:w val="0.95168962677383706"/>
          <c:h val="0.61660150967867999"/>
        </c:manualLayout>
      </c:layout>
      <c:lineChart>
        <c:grouping val="standard"/>
        <c:varyColors val="0"/>
        <c:ser>
          <c:idx val="0"/>
          <c:order val="0"/>
          <c:tx>
            <c:strRef>
              <c:f>Sheet1!$B$1</c:f>
              <c:strCache>
                <c:ptCount val="1"/>
                <c:pt idx="0">
                  <c:v>Μάλλον θετικές</c:v>
                </c:pt>
              </c:strCache>
            </c:strRef>
          </c:tx>
          <c:spPr>
            <a:ln w="22225" cap="rnd">
              <a:solidFill>
                <a:srgbClr val="3399FF"/>
              </a:solidFill>
              <a:round/>
            </a:ln>
            <a:effectLst/>
          </c:spPr>
          <c:marker>
            <c:symbol val="none"/>
          </c:marker>
          <c:dPt>
            <c:idx val="0"/>
            <c:marker>
              <c:symbol val="none"/>
            </c:marker>
            <c:bubble3D val="0"/>
            <c:extLst>
              <c:ext xmlns:c16="http://schemas.microsoft.com/office/drawing/2014/chart" uri="{C3380CC4-5D6E-409C-BE32-E72D297353CC}">
                <c16:uniqueId val="{00000000-BD63-4483-92B9-E6F297BBE552}"/>
              </c:ext>
            </c:extLst>
          </c:dPt>
          <c:dPt>
            <c:idx val="1"/>
            <c:marker>
              <c:symbol val="none"/>
            </c:marker>
            <c:bubble3D val="0"/>
            <c:extLst>
              <c:ext xmlns:c16="http://schemas.microsoft.com/office/drawing/2014/chart" uri="{C3380CC4-5D6E-409C-BE32-E72D297353CC}">
                <c16:uniqueId val="{00000001-BD63-4483-92B9-E6F297BBE552}"/>
              </c:ext>
            </c:extLst>
          </c:dPt>
          <c:dPt>
            <c:idx val="2"/>
            <c:marker>
              <c:symbol val="none"/>
            </c:marker>
            <c:bubble3D val="0"/>
            <c:extLst>
              <c:ext xmlns:c16="http://schemas.microsoft.com/office/drawing/2014/chart" uri="{C3380CC4-5D6E-409C-BE32-E72D297353CC}">
                <c16:uniqueId val="{00000002-BD63-4483-92B9-E6F297BBE552}"/>
              </c:ext>
            </c:extLst>
          </c:dPt>
          <c:dPt>
            <c:idx val="3"/>
            <c:marker>
              <c:symbol val="none"/>
            </c:marker>
            <c:bubble3D val="0"/>
            <c:extLst>
              <c:ext xmlns:c16="http://schemas.microsoft.com/office/drawing/2014/chart" uri="{C3380CC4-5D6E-409C-BE32-E72D297353CC}">
                <c16:uniqueId val="{00000003-BD63-4483-92B9-E6F297BBE552}"/>
              </c:ext>
            </c:extLst>
          </c:dPt>
          <c:dLbls>
            <c:dLbl>
              <c:idx val="15"/>
              <c:layout>
                <c:manualLayout>
                  <c:x val="-3.2059025790383347E-2"/>
                  <c:y val="5.55015206688799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D63-4483-92B9-E6F297BBE552}"/>
                </c:ext>
              </c:extLst>
            </c:dLbl>
            <c:dLbl>
              <c:idx val="16"/>
              <c:layout>
                <c:manualLayout>
                  <c:x val="-3.4291548477735946E-2"/>
                  <c:y val="5.55015206688799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D63-4483-92B9-E6F297BBE55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399FF"/>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Sheet1!$B$2:$B$6</c:f>
              <c:numCache>
                <c:formatCode>General</c:formatCode>
                <c:ptCount val="5"/>
                <c:pt idx="0">
                  <c:v>17</c:v>
                </c:pt>
                <c:pt idx="1">
                  <c:v>15</c:v>
                </c:pt>
                <c:pt idx="2">
                  <c:v>14</c:v>
                </c:pt>
                <c:pt idx="3">
                  <c:v>13</c:v>
                </c:pt>
                <c:pt idx="4">
                  <c:v>13</c:v>
                </c:pt>
              </c:numCache>
            </c:numRef>
          </c:val>
          <c:smooth val="0"/>
          <c:extLst>
            <c:ext xmlns:c16="http://schemas.microsoft.com/office/drawing/2014/chart" uri="{C3380CC4-5D6E-409C-BE32-E72D297353CC}">
              <c16:uniqueId val="{00000006-BD63-4483-92B9-E6F297BBE552}"/>
            </c:ext>
          </c:extLst>
        </c:ser>
        <c:ser>
          <c:idx val="1"/>
          <c:order val="1"/>
          <c:tx>
            <c:strRef>
              <c:f>Sheet1!$C$1</c:f>
              <c:strCache>
                <c:ptCount val="1"/>
                <c:pt idx="0">
                  <c:v>Μάλλον αρνητικές</c:v>
                </c:pt>
              </c:strCache>
            </c:strRef>
          </c:tx>
          <c:spPr>
            <a:ln w="2222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Sheet1!$C$2:$C$6</c:f>
              <c:numCache>
                <c:formatCode>General</c:formatCode>
                <c:ptCount val="5"/>
                <c:pt idx="0">
                  <c:v>68</c:v>
                </c:pt>
                <c:pt idx="1">
                  <c:v>70</c:v>
                </c:pt>
                <c:pt idx="2">
                  <c:v>73</c:v>
                </c:pt>
                <c:pt idx="3">
                  <c:v>72</c:v>
                </c:pt>
                <c:pt idx="4">
                  <c:v>72</c:v>
                </c:pt>
              </c:numCache>
            </c:numRef>
          </c:val>
          <c:smooth val="0"/>
          <c:extLst>
            <c:ext xmlns:c16="http://schemas.microsoft.com/office/drawing/2014/chart" uri="{C3380CC4-5D6E-409C-BE32-E72D297353CC}">
              <c16:uniqueId val="{0000000F-BD63-4483-92B9-E6F297BBE552}"/>
            </c:ext>
          </c:extLst>
        </c:ser>
        <c:dLbls>
          <c:showLegendKey val="0"/>
          <c:showVal val="0"/>
          <c:showCatName val="0"/>
          <c:showSerName val="0"/>
          <c:showPercent val="0"/>
          <c:showBubbleSize val="0"/>
        </c:dLbls>
        <c:smooth val="0"/>
        <c:axId val="331351944"/>
        <c:axId val="331354896"/>
      </c:lineChart>
      <c:dateAx>
        <c:axId val="331351944"/>
        <c:scaling>
          <c:orientation val="minMax"/>
        </c:scaling>
        <c:delete val="0"/>
        <c:axPos val="b"/>
        <c:numFmt formatCode="mmm\-yy"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1"/>
        <c:lblOffset val="100"/>
        <c:baseTimeUnit val="months"/>
      </c:dateAx>
      <c:valAx>
        <c:axId val="331354896"/>
        <c:scaling>
          <c:orientation val="minMax"/>
          <c:max val="100"/>
        </c:scaling>
        <c:delete val="1"/>
        <c:axPos val="l"/>
        <c:numFmt formatCode="General"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1461104493655537E-2"/>
          <c:y val="0.23497097339848466"/>
          <c:w val="0.93167045278111482"/>
          <c:h val="0.61772583303082129"/>
        </c:manualLayout>
      </c:layout>
      <c:barChart>
        <c:barDir val="col"/>
        <c:grouping val="clustered"/>
        <c:varyColors val="0"/>
        <c:ser>
          <c:idx val="0"/>
          <c:order val="0"/>
          <c:tx>
            <c:strRef>
              <c:f>Sheet1!$B$1</c:f>
              <c:strCache>
                <c:ptCount val="1"/>
                <c:pt idx="0">
                  <c:v>Column1</c:v>
                </c:pt>
              </c:strCache>
            </c:strRef>
          </c:tx>
          <c:spPr>
            <a:solidFill>
              <a:srgbClr val="0070C0"/>
            </a:solidFill>
            <a:ln>
              <a:noFill/>
            </a:ln>
            <a:effectLst/>
          </c:spPr>
          <c:invertIfNegative val="0"/>
          <c:dPt>
            <c:idx val="0"/>
            <c:invertIfNegative val="0"/>
            <c:bubble3D val="0"/>
            <c:extLst>
              <c:ext xmlns:c16="http://schemas.microsoft.com/office/drawing/2014/chart" uri="{C3380CC4-5D6E-409C-BE32-E72D297353CC}">
                <c16:uniqueId val="{00000004-EE79-4FA8-8ADE-2B743D62186D}"/>
              </c:ext>
            </c:extLst>
          </c:dPt>
          <c:dPt>
            <c:idx val="1"/>
            <c:invertIfNegative val="0"/>
            <c:bubble3D val="0"/>
            <c:spPr>
              <a:solidFill>
                <a:schemeClr val="accent3"/>
              </a:solidFill>
              <a:ln>
                <a:noFill/>
              </a:ln>
              <a:effectLst/>
            </c:spPr>
            <c:extLst>
              <c:ext xmlns:c16="http://schemas.microsoft.com/office/drawing/2014/chart" uri="{C3380CC4-5D6E-409C-BE32-E72D297353CC}">
                <c16:uniqueId val="{00000005-EE79-4FA8-8ADE-2B743D62186D}"/>
              </c:ext>
            </c:extLst>
          </c:dPt>
          <c:dPt>
            <c:idx val="2"/>
            <c:invertIfNegative val="0"/>
            <c:bubble3D val="0"/>
            <c:spPr>
              <a:solidFill>
                <a:srgbClr val="F9074C"/>
              </a:solidFill>
              <a:ln>
                <a:noFill/>
              </a:ln>
              <a:effectLst/>
            </c:spPr>
            <c:extLst>
              <c:ext xmlns:c16="http://schemas.microsoft.com/office/drawing/2014/chart" uri="{C3380CC4-5D6E-409C-BE32-E72D297353CC}">
                <c16:uniqueId val="{00000001-915A-413E-8B10-3CBC9118499E}"/>
              </c:ext>
            </c:extLst>
          </c:dPt>
          <c:dPt>
            <c:idx val="3"/>
            <c:invertIfNegative val="0"/>
            <c:bubble3D val="0"/>
            <c:spPr>
              <a:solidFill>
                <a:schemeClr val="bg1">
                  <a:lumMod val="50000"/>
                </a:schemeClr>
              </a:solidFill>
              <a:ln>
                <a:noFill/>
              </a:ln>
              <a:effectLst/>
            </c:spPr>
            <c:extLst>
              <c:ext xmlns:c16="http://schemas.microsoft.com/office/drawing/2014/chart" uri="{C3380CC4-5D6E-409C-BE32-E72D297353CC}">
                <c16:uniqueId val="{00000002-915A-413E-8B10-3CBC9118499E}"/>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strRef>
              <c:f>Sheet1!$A$2:$A$5</c:f>
              <c:strCache>
                <c:ptCount val="4"/>
                <c:pt idx="0">
                  <c:v>Μάλλον θετικές</c:v>
                </c:pt>
                <c:pt idx="1">
                  <c:v>Ούτε-ούτε (αυθ.)</c:v>
                </c:pt>
                <c:pt idx="2">
                  <c:v>Μάλλον αρνητικές</c:v>
                </c:pt>
                <c:pt idx="3">
                  <c:v>ΔΓ/ΔΑ (αυθ.)</c:v>
                </c:pt>
              </c:strCache>
            </c:strRef>
          </c:cat>
          <c:val>
            <c:numRef>
              <c:f>Sheet1!$B$2:$B$5</c:f>
              <c:numCache>
                <c:formatCode>0</c:formatCode>
                <c:ptCount val="4"/>
                <c:pt idx="0">
                  <c:v>10</c:v>
                </c:pt>
                <c:pt idx="1">
                  <c:v>12</c:v>
                </c:pt>
                <c:pt idx="2">
                  <c:v>77</c:v>
                </c:pt>
                <c:pt idx="3">
                  <c:v>1</c:v>
                </c:pt>
              </c:numCache>
            </c:numRef>
          </c:val>
          <c:extLst>
            <c:ext xmlns:c16="http://schemas.microsoft.com/office/drawing/2014/chart" uri="{C3380CC4-5D6E-409C-BE32-E72D297353CC}">
              <c16:uniqueId val="{00000000-EE79-4FA8-8ADE-2B743D62186D}"/>
            </c:ext>
          </c:extLst>
        </c:ser>
        <c:dLbls>
          <c:showLegendKey val="0"/>
          <c:showVal val="0"/>
          <c:showCatName val="0"/>
          <c:showSerName val="0"/>
          <c:showPercent val="0"/>
          <c:showBubbleSize val="0"/>
        </c:dLbls>
        <c:gapWidth val="267"/>
        <c:overlap val="-43"/>
        <c:axId val="331351944"/>
        <c:axId val="331354896"/>
      </c:barChart>
      <c:catAx>
        <c:axId val="33135194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1"/>
        <c:lblAlgn val="ctr"/>
        <c:lblOffset val="100"/>
        <c:noMultiLvlLbl val="0"/>
      </c:catAx>
      <c:valAx>
        <c:axId val="331354896"/>
        <c:scaling>
          <c:orientation val="minMax"/>
          <c:max val="90"/>
          <c:min val="0"/>
        </c:scaling>
        <c:delete val="1"/>
        <c:axPos val="l"/>
        <c:numFmt formatCode="0"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r>
              <a:rPr lang="el-GR" sz="1200" b="0" dirty="0">
                <a:solidFill>
                  <a:schemeClr val="tx1">
                    <a:lumMod val="75000"/>
                    <a:lumOff val="25000"/>
                  </a:schemeClr>
                </a:solidFill>
                <a:latin typeface="Calibri" panose="020F0502020204030204" pitchFamily="34" charset="0"/>
                <a:cs typeface="Calibri" panose="020F0502020204030204" pitchFamily="34" charset="0"/>
              </a:rPr>
              <a:t>Διαχρονικά στοιχεία</a:t>
            </a:r>
            <a:endParaRPr lang="en-US" sz="1200" b="0" dirty="0">
              <a:solidFill>
                <a:schemeClr val="tx1">
                  <a:lumMod val="75000"/>
                  <a:lumOff val="25000"/>
                </a:schemeClr>
              </a:solidFill>
              <a:latin typeface="Calibri" panose="020F0502020204030204" pitchFamily="34" charset="0"/>
              <a:cs typeface="Calibri" panose="020F0502020204030204" pitchFamily="34" charset="0"/>
            </a:endParaRPr>
          </a:p>
        </c:rich>
      </c:tx>
      <c:layout>
        <c:manualLayout>
          <c:xMode val="edge"/>
          <c:yMode val="edge"/>
          <c:x val="0.374446614066691"/>
          <c:y val="4.4617669403091316E-3"/>
        </c:manualLayout>
      </c:layout>
      <c:overlay val="0"/>
      <c:spPr>
        <a:noFill/>
        <a:ln>
          <a:noFill/>
        </a:ln>
        <a:effectLst/>
      </c:spPr>
      <c:txPr>
        <a:bodyPr rot="0" spcFirstLastPara="1" vertOverflow="ellipsis" vert="horz" wrap="square" anchor="ctr" anchorCtr="1"/>
        <a:lstStyle/>
        <a:p>
          <a:pPr>
            <a:defRPr sz="1200" b="0" i="0" u="none" strike="noStrike" kern="1200" cap="none" spc="0" normalizeH="0" baseline="0">
              <a:solidFill>
                <a:schemeClr val="tx1">
                  <a:lumMod val="75000"/>
                  <a:lumOff val="25000"/>
                </a:schemeClr>
              </a:solidFill>
              <a:latin typeface="Calibri" panose="020F0502020204030204" pitchFamily="34" charset="0"/>
              <a:ea typeface="+mj-ea"/>
              <a:cs typeface="Calibri" panose="020F0502020204030204" pitchFamily="34" charset="0"/>
            </a:defRPr>
          </a:pPr>
          <a:endParaRPr lang="en-US"/>
        </a:p>
      </c:txPr>
    </c:title>
    <c:autoTitleDeleted val="0"/>
    <c:plotArea>
      <c:layout>
        <c:manualLayout>
          <c:layoutTarget val="inner"/>
          <c:xMode val="edge"/>
          <c:yMode val="edge"/>
          <c:x val="2.5426512224296274E-2"/>
          <c:y val="0.16505680365160097"/>
          <c:w val="0.95168962677383706"/>
          <c:h val="0.57633689945954714"/>
        </c:manualLayout>
      </c:layout>
      <c:lineChart>
        <c:grouping val="standard"/>
        <c:varyColors val="0"/>
        <c:ser>
          <c:idx val="0"/>
          <c:order val="0"/>
          <c:tx>
            <c:strRef>
              <c:f>Sheet1!$B$1</c:f>
              <c:strCache>
                <c:ptCount val="1"/>
                <c:pt idx="0">
                  <c:v>Μάλλον θετικές</c:v>
                </c:pt>
              </c:strCache>
            </c:strRef>
          </c:tx>
          <c:spPr>
            <a:ln w="22225" cap="rnd">
              <a:solidFill>
                <a:srgbClr val="3399FF"/>
              </a:solidFill>
              <a:round/>
            </a:ln>
            <a:effectLst/>
          </c:spPr>
          <c:marker>
            <c:symbol val="none"/>
          </c:marker>
          <c:dPt>
            <c:idx val="0"/>
            <c:marker>
              <c:symbol val="none"/>
            </c:marker>
            <c:bubble3D val="0"/>
            <c:extLst>
              <c:ext xmlns:c16="http://schemas.microsoft.com/office/drawing/2014/chart" uri="{C3380CC4-5D6E-409C-BE32-E72D297353CC}">
                <c16:uniqueId val="{00000000-BD63-4483-92B9-E6F297BBE552}"/>
              </c:ext>
            </c:extLst>
          </c:dPt>
          <c:dPt>
            <c:idx val="1"/>
            <c:marker>
              <c:symbol val="none"/>
            </c:marker>
            <c:bubble3D val="0"/>
            <c:extLst>
              <c:ext xmlns:c16="http://schemas.microsoft.com/office/drawing/2014/chart" uri="{C3380CC4-5D6E-409C-BE32-E72D297353CC}">
                <c16:uniqueId val="{00000001-BD63-4483-92B9-E6F297BBE552}"/>
              </c:ext>
            </c:extLst>
          </c:dPt>
          <c:dPt>
            <c:idx val="2"/>
            <c:marker>
              <c:symbol val="none"/>
            </c:marker>
            <c:bubble3D val="0"/>
            <c:extLst>
              <c:ext xmlns:c16="http://schemas.microsoft.com/office/drawing/2014/chart" uri="{C3380CC4-5D6E-409C-BE32-E72D297353CC}">
                <c16:uniqueId val="{00000002-BD63-4483-92B9-E6F297BBE552}"/>
              </c:ext>
            </c:extLst>
          </c:dPt>
          <c:dPt>
            <c:idx val="3"/>
            <c:marker>
              <c:symbol val="none"/>
            </c:marker>
            <c:bubble3D val="0"/>
            <c:extLst>
              <c:ext xmlns:c16="http://schemas.microsoft.com/office/drawing/2014/chart" uri="{C3380CC4-5D6E-409C-BE32-E72D297353CC}">
                <c16:uniqueId val="{00000003-BD63-4483-92B9-E6F297BBE552}"/>
              </c:ext>
            </c:extLst>
          </c:dPt>
          <c:dLbls>
            <c:dLbl>
              <c:idx val="15"/>
              <c:layout>
                <c:manualLayout>
                  <c:x val="-3.2059025790383347E-2"/>
                  <c:y val="5.55015206688799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D63-4483-92B9-E6F297BBE552}"/>
                </c:ext>
              </c:extLst>
            </c:dLbl>
            <c:dLbl>
              <c:idx val="16"/>
              <c:layout>
                <c:manualLayout>
                  <c:x val="-3.4291548477735946E-2"/>
                  <c:y val="5.55015206688799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D63-4483-92B9-E6F297BBE552}"/>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399FF"/>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Sheet1!$B$2:$B$6</c:f>
              <c:numCache>
                <c:formatCode>General</c:formatCode>
                <c:ptCount val="5"/>
                <c:pt idx="0">
                  <c:v>18</c:v>
                </c:pt>
                <c:pt idx="1">
                  <c:v>15</c:v>
                </c:pt>
                <c:pt idx="2">
                  <c:v>11</c:v>
                </c:pt>
                <c:pt idx="3">
                  <c:v>12</c:v>
                </c:pt>
                <c:pt idx="4">
                  <c:v>10</c:v>
                </c:pt>
              </c:numCache>
            </c:numRef>
          </c:val>
          <c:smooth val="0"/>
          <c:extLst>
            <c:ext xmlns:c16="http://schemas.microsoft.com/office/drawing/2014/chart" uri="{C3380CC4-5D6E-409C-BE32-E72D297353CC}">
              <c16:uniqueId val="{00000006-BD63-4483-92B9-E6F297BBE552}"/>
            </c:ext>
          </c:extLst>
        </c:ser>
        <c:ser>
          <c:idx val="1"/>
          <c:order val="1"/>
          <c:tx>
            <c:strRef>
              <c:f>Sheet1!$C$1</c:f>
              <c:strCache>
                <c:ptCount val="1"/>
                <c:pt idx="0">
                  <c:v>Μάλλον αρνητικές</c:v>
                </c:pt>
              </c:strCache>
            </c:strRef>
          </c:tx>
          <c:spPr>
            <a:ln w="2222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accent2"/>
                    </a:solidFill>
                    <a:latin typeface="Calibri" panose="020F0502020204030204" pitchFamily="34" charset="0"/>
                    <a:ea typeface="+mn-ea"/>
                    <a:cs typeface="Calibri" panose="020F0502020204030204" pitchFamily="34" charset="0"/>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dk1">
                          <a:lumMod val="35000"/>
                          <a:lumOff val="65000"/>
                        </a:schemeClr>
                      </a:solidFill>
                      <a:round/>
                    </a:ln>
                    <a:effectLst/>
                  </c:spPr>
                </c15:leaderLines>
              </c:ext>
            </c:extLst>
          </c:dLbls>
          <c:cat>
            <c:numRef>
              <c:f>Sheet1!$A$2:$A$6</c:f>
              <c:numCache>
                <c:formatCode>mmm\-yy</c:formatCode>
                <c:ptCount val="5"/>
                <c:pt idx="0">
                  <c:v>45231</c:v>
                </c:pt>
                <c:pt idx="1">
                  <c:v>45261</c:v>
                </c:pt>
                <c:pt idx="2">
                  <c:v>45292</c:v>
                </c:pt>
                <c:pt idx="3">
                  <c:v>45323</c:v>
                </c:pt>
                <c:pt idx="4">
                  <c:v>45352</c:v>
                </c:pt>
              </c:numCache>
            </c:numRef>
          </c:cat>
          <c:val>
            <c:numRef>
              <c:f>Sheet1!$C$2:$C$6</c:f>
              <c:numCache>
                <c:formatCode>General</c:formatCode>
                <c:ptCount val="5"/>
                <c:pt idx="0">
                  <c:v>68</c:v>
                </c:pt>
                <c:pt idx="1">
                  <c:v>70</c:v>
                </c:pt>
                <c:pt idx="2">
                  <c:v>77</c:v>
                </c:pt>
                <c:pt idx="3">
                  <c:v>73</c:v>
                </c:pt>
                <c:pt idx="4">
                  <c:v>77</c:v>
                </c:pt>
              </c:numCache>
            </c:numRef>
          </c:val>
          <c:smooth val="0"/>
          <c:extLst>
            <c:ext xmlns:c16="http://schemas.microsoft.com/office/drawing/2014/chart" uri="{C3380CC4-5D6E-409C-BE32-E72D297353CC}">
              <c16:uniqueId val="{0000000F-BD63-4483-92B9-E6F297BBE552}"/>
            </c:ext>
          </c:extLst>
        </c:ser>
        <c:dLbls>
          <c:showLegendKey val="0"/>
          <c:showVal val="0"/>
          <c:showCatName val="0"/>
          <c:showSerName val="0"/>
          <c:showPercent val="0"/>
          <c:showBubbleSize val="0"/>
        </c:dLbls>
        <c:smooth val="0"/>
        <c:axId val="331351944"/>
        <c:axId val="331354896"/>
      </c:lineChart>
      <c:dateAx>
        <c:axId val="331351944"/>
        <c:scaling>
          <c:orientation val="minMax"/>
        </c:scaling>
        <c:delete val="0"/>
        <c:axPos val="b"/>
        <c:numFmt formatCode="mmm\-yy"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000" b="0" i="0" u="none" strike="noStrike" kern="1200" cap="none" spc="0" normalizeH="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crossAx val="331354896"/>
        <c:crosses val="autoZero"/>
        <c:auto val="1"/>
        <c:lblOffset val="100"/>
        <c:baseTimeUnit val="months"/>
      </c:dateAx>
      <c:valAx>
        <c:axId val="331354896"/>
        <c:scaling>
          <c:orientation val="minMax"/>
          <c:max val="100"/>
        </c:scaling>
        <c:delete val="1"/>
        <c:axPos val="l"/>
        <c:numFmt formatCode="General" sourceLinked="1"/>
        <c:majorTickMark val="out"/>
        <c:minorTickMark val="none"/>
        <c:tickLblPos val="nextTo"/>
        <c:crossAx val="331351944"/>
        <c:crosses val="autoZero"/>
        <c:crossBetween val="between"/>
      </c:valAx>
      <c:spPr>
        <a:pattFill prst="ltDnDiag">
          <a:fgClr>
            <a:srgbClr val="000000">
              <a:alpha val="0"/>
            </a:srgbClr>
          </a:fgClr>
          <a:bgClr>
            <a:srgbClr val="FFFFFF"/>
          </a:bgClr>
        </a:pattFill>
        <a:ln w="25400">
          <a:noFill/>
        </a:ln>
        <a:effectLst/>
      </c:spPr>
    </c:plotArea>
    <c:legend>
      <c:legendPos val="b"/>
      <c:layout>
        <c:manualLayout>
          <c:xMode val="edge"/>
          <c:yMode val="edge"/>
          <c:x val="0.18115367582614278"/>
          <c:y val="0.86813167842039884"/>
          <c:w val="0.67933520503894629"/>
          <c:h val="0.1019706563439942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75000"/>
                  <a:lumOff val="25000"/>
                </a:schemeClr>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1.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2.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3.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4.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5.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6.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7.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8.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19.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0.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3.xml><?xml version="1.0" encoding="utf-8"?>
<cs:chartStyle xmlns:cs="http://schemas.microsoft.com/office/drawing/2012/chartStyle" xmlns:a="http://schemas.openxmlformats.org/drawingml/2006/main" id="221">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5.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6.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7.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8.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9.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rawings/drawing1.xml><?xml version="1.0" encoding="utf-8"?>
<c:userShapes xmlns:c="http://schemas.openxmlformats.org/drawingml/2006/chart">
  <cdr:relSizeAnchor xmlns:cdr="http://schemas.openxmlformats.org/drawingml/2006/chartDrawing">
    <cdr:from>
      <cdr:x>0.90927</cdr:x>
      <cdr:y>0.6907</cdr:y>
    </cdr:from>
    <cdr:to>
      <cdr:x>0.95739</cdr:x>
      <cdr:y>0.6907</cdr:y>
    </cdr:to>
    <cdr:cxnSp macro="">
      <cdr:nvCxnSpPr>
        <cdr:cNvPr id="14" name="Straight Arrow Connector 13">
          <a:extLst xmlns:a="http://schemas.openxmlformats.org/drawingml/2006/main">
            <a:ext uri="{FF2B5EF4-FFF2-40B4-BE49-F238E27FC236}">
              <a16:creationId xmlns:a16="http://schemas.microsoft.com/office/drawing/2014/main" id="{8DD84CDD-3864-4409-91EE-2CDEB57C1572}"/>
            </a:ext>
          </a:extLst>
        </cdr:cNvPr>
        <cdr:cNvCxnSpPr/>
      </cdr:nvCxnSpPr>
      <cdr:spPr>
        <a:xfrm xmlns:a="http://schemas.openxmlformats.org/drawingml/2006/main">
          <a:off x="10803367" y="2322906"/>
          <a:ext cx="571729" cy="0"/>
        </a:xfrm>
        <a:prstGeom xmlns:a="http://schemas.openxmlformats.org/drawingml/2006/main" prst="straightConnector1">
          <a:avLst/>
        </a:prstGeom>
        <a:ln xmlns:a="http://schemas.openxmlformats.org/drawingml/2006/main">
          <a:solidFill>
            <a:schemeClr val="tx1"/>
          </a:solidFill>
          <a:headEnd type="arrow"/>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F406D47-903E-4114-9673-A192FAAE32CE}" type="datetimeFigureOut">
              <a:rPr lang="en-GB" smtClean="0"/>
              <a:t>21/03/2024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53D79F-ED57-47F4-B136-1F38E2231A24}" type="slidenum">
              <a:rPr lang="en-GB" smtClean="0"/>
              <a:t>‹#›</a:t>
            </a:fld>
            <a:endParaRPr lang="en-GB"/>
          </a:p>
        </p:txBody>
      </p:sp>
    </p:spTree>
    <p:extLst>
      <p:ext uri="{BB962C8B-B14F-4D97-AF65-F5344CB8AC3E}">
        <p14:creationId xmlns:p14="http://schemas.microsoft.com/office/powerpoint/2010/main" val="1663928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054C10-9FC8-467B-AD93-595092B016C6}" type="datetimeFigureOut">
              <a:rPr lang="en-GB" smtClean="0"/>
              <a:t>21/03/2024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9C1944-5ED8-4FE4-A019-D7E58DFB89E0}" type="slidenum">
              <a:rPr lang="en-GB" smtClean="0"/>
              <a:t>‹#›</a:t>
            </a:fld>
            <a:endParaRPr lang="en-GB"/>
          </a:p>
        </p:txBody>
      </p:sp>
    </p:spTree>
    <p:extLst>
      <p:ext uri="{BB962C8B-B14F-4D97-AF65-F5344CB8AC3E}">
        <p14:creationId xmlns:p14="http://schemas.microsoft.com/office/powerpoint/2010/main" val="2634712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F9C1944-5ED8-4FE4-A019-D7E58DFB89E0}" type="slidenum">
              <a:rPr lang="en-GB" smtClean="0"/>
              <a:t>1</a:t>
            </a:fld>
            <a:endParaRPr lang="en-GB"/>
          </a:p>
        </p:txBody>
      </p:sp>
    </p:spTree>
    <p:extLst>
      <p:ext uri="{BB962C8B-B14F-4D97-AF65-F5344CB8AC3E}">
        <p14:creationId xmlns:p14="http://schemas.microsoft.com/office/powerpoint/2010/main" val="673144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fld id="{BF9C1944-5ED8-4FE4-A019-D7E58DFB89E0}" type="slidenum">
              <a:rPr lang="en-GB" smtClean="0"/>
              <a:t>10</a:t>
            </a:fld>
            <a:endParaRPr lang="en-GB"/>
          </a:p>
        </p:txBody>
      </p:sp>
    </p:spTree>
    <p:extLst>
      <p:ext uri="{BB962C8B-B14F-4D97-AF65-F5344CB8AC3E}">
        <p14:creationId xmlns:p14="http://schemas.microsoft.com/office/powerpoint/2010/main" val="1868653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12043C-866C-8508-F112-D947853A4A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75117F-8731-2C63-E68F-408C2DB514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B9C151-11DB-3ECB-B584-6AF09BF27D13}"/>
              </a:ext>
            </a:extLst>
          </p:cNvPr>
          <p:cNvSpPr>
            <a:spLocks noGrp="1"/>
          </p:cNvSpPr>
          <p:nvPr>
            <p:ph type="body" idx="1"/>
          </p:nvPr>
        </p:nvSpPr>
        <p:spPr/>
        <p:txBody>
          <a:bodyPr/>
          <a:lstStyle/>
          <a:p>
            <a:endParaRPr lang="el-GR" dirty="0"/>
          </a:p>
        </p:txBody>
      </p:sp>
      <p:sp>
        <p:nvSpPr>
          <p:cNvPr id="4" name="Slide Number Placeholder 3">
            <a:extLst>
              <a:ext uri="{FF2B5EF4-FFF2-40B4-BE49-F238E27FC236}">
                <a16:creationId xmlns:a16="http://schemas.microsoft.com/office/drawing/2014/main" id="{E6EB6740-9ADC-15C1-01C5-F773A245DE1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82818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17469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30290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75552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5641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37682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1069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9077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23990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4559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9C1944-5ED8-4FE4-A019-D7E58DFB89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01114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7" name="Slide Number Placeholder 6"/>
          <p:cNvSpPr>
            <a:spLocks noGrp="1"/>
          </p:cNvSpPr>
          <p:nvPr>
            <p:ph type="sldNum" sz="quarter" idx="10"/>
          </p:nvPr>
        </p:nvSpPr>
        <p:spPr/>
        <p:txBody>
          <a:bodyPr/>
          <a:lstStyle/>
          <a:p>
            <a:pPr algn="r">
              <a:spcBef>
                <a:spcPct val="0"/>
              </a:spcBef>
            </a:pPr>
            <a:fld id="{DE70D37E-C867-47FE-9F10-9260555C453A}" type="slidenum">
              <a:rPr lang="en-GB" smtClean="0"/>
              <a:pPr algn="r">
                <a:spcBef>
                  <a:spcPct val="0"/>
                </a:spcBef>
              </a:pPr>
              <a:t>‹#›</a:t>
            </a:fld>
            <a:endParaRPr lang="en-GB" dirty="0"/>
          </a:p>
        </p:txBody>
      </p:sp>
    </p:spTree>
    <p:extLst>
      <p:ext uri="{BB962C8B-B14F-4D97-AF65-F5344CB8AC3E}">
        <p14:creationId xmlns:p14="http://schemas.microsoft.com/office/powerpoint/2010/main" val="1376526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7328" y="44624"/>
            <a:ext cx="8352928" cy="108012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7824192" y="6453337"/>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963392" y="6463116"/>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633171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7824192" y="6453337"/>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963392" y="6463116"/>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1402318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7344139" y="2204864"/>
            <a:ext cx="4847861" cy="3312368"/>
          </a:xfrm>
        </p:spPr>
        <p:txBody>
          <a:bodyPr/>
          <a:lstStyle>
            <a:lvl1pPr>
              <a:defRPr>
                <a:solidFill>
                  <a:schemeClr val="accent4">
                    <a:lumMod val="75000"/>
                  </a:schemeClr>
                </a:solidFill>
              </a:defRPr>
            </a:lvl1pPr>
          </a:lstStyle>
          <a:p>
            <a:r>
              <a:rPr lang="en-US" dirty="0"/>
              <a:t>Click to edit Master title style</a:t>
            </a:r>
            <a:endParaRPr lang="en-GB" dirty="0"/>
          </a:p>
        </p:txBody>
      </p:sp>
    </p:spTree>
    <p:extLst>
      <p:ext uri="{BB962C8B-B14F-4D97-AF65-F5344CB8AC3E}">
        <p14:creationId xmlns:p14="http://schemas.microsoft.com/office/powerpoint/2010/main" val="1162375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7344139" y="2204864"/>
            <a:ext cx="4847861" cy="3312368"/>
          </a:xfrm>
        </p:spPr>
        <p:txBody>
          <a:bodyPr/>
          <a:lstStyle>
            <a:lvl1pPr>
              <a:defRPr>
                <a:solidFill>
                  <a:schemeClr val="accent4">
                    <a:lumMod val="75000"/>
                  </a:schemeClr>
                </a:solidFill>
                <a:latin typeface="Calibri" panose="020F0502020204030204" pitchFamily="34" charset="0"/>
                <a:ea typeface="Calibri" panose="020F0502020204030204" pitchFamily="34" charset="0"/>
                <a:cs typeface="Calibri" panose="020F050202020403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3928624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1785680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37420637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GB"/>
          </a:p>
        </p:txBody>
      </p:sp>
      <p:sp>
        <p:nvSpPr>
          <p:cNvPr id="6" name="Footer Placeholder 5"/>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40849226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609600" y="6356351"/>
            <a:ext cx="2844800" cy="365125"/>
          </a:xfrm>
          <a:prstGeom prst="rect">
            <a:avLst/>
          </a:prstGeom>
        </p:spPr>
        <p:txBody>
          <a:bodyPr/>
          <a:lstStyle/>
          <a:p>
            <a:endParaRPr lang="en-GB"/>
          </a:p>
        </p:txBody>
      </p:sp>
      <p:sp>
        <p:nvSpPr>
          <p:cNvPr id="8" name="Footer Placeholder 7"/>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17132909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079776" y="4797152"/>
            <a:ext cx="5020139" cy="1656184"/>
          </a:xfrm>
          <a:noFill/>
          <a:ln cap="sq">
            <a:noFill/>
            <a:miter lim="800000"/>
          </a:ln>
          <a:effectLst>
            <a:outerShdw blurRad="40000" dist="23000" dir="5400000" rotWithShape="0">
              <a:srgbClr val="000000">
                <a:alpha val="35000"/>
              </a:srgbClr>
            </a:outerShdw>
          </a:effectLst>
        </p:spPr>
        <p:txBody>
          <a:bodyPr/>
          <a:lstStyle/>
          <a:p>
            <a:r>
              <a:rPr lang="en-US" dirty="0"/>
              <a:t>Click to edit Master title style</a:t>
            </a:r>
            <a:endParaRPr lang="en-GB" dirty="0"/>
          </a:p>
        </p:txBody>
      </p:sp>
      <p:sp>
        <p:nvSpPr>
          <p:cNvPr id="4" name="Footer Placeholder 3"/>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6769937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endParaRPr lang="en-GB"/>
          </a:p>
        </p:txBody>
      </p:sp>
      <p:sp>
        <p:nvSpPr>
          <p:cNvPr id="3" name="Footer Placeholder 2"/>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1877791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350" y="1484784"/>
            <a:ext cx="11713301" cy="4896544"/>
          </a:xfrm>
          <a:noFill/>
          <a:effectLst/>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3"/>
          <p:cNvSpPr>
            <a:spLocks noGrp="1"/>
          </p:cNvSpPr>
          <p:nvPr>
            <p:ph type="title"/>
          </p:nvPr>
        </p:nvSpPr>
        <p:spPr>
          <a:xfrm>
            <a:off x="143340" y="116632"/>
            <a:ext cx="8352928" cy="1080120"/>
          </a:xfrm>
          <a:prstGeom prst="rect">
            <a:avLst/>
          </a:prstGeom>
          <a:noFill/>
          <a:ln w="12700">
            <a:noFill/>
          </a:ln>
          <a:effectLst/>
        </p:spPr>
        <p:style>
          <a:lnRef idx="2">
            <a:schemeClr val="accent1"/>
          </a:lnRef>
          <a:fillRef idx="1001">
            <a:schemeClr val="lt1"/>
          </a:fillRef>
          <a:effectRef idx="0">
            <a:schemeClr val="accent1"/>
          </a:effectRef>
          <a:fontRef idx="none"/>
        </p:style>
        <p:txBody>
          <a:bodyPr vert="horz" lIns="91440" tIns="45720" rIns="91440" bIns="45720" rtlCol="0" anchor="ctr">
            <a:noAutofit/>
          </a:bodyPr>
          <a:lstStyle>
            <a:lvl1pPr>
              <a:defRPr lang="en-GB" dirty="0">
                <a:solidFill>
                  <a:schemeClr val="accent4">
                    <a:lumMod val="75000"/>
                  </a:schemeClr>
                </a:solidFill>
              </a:defRPr>
            </a:lvl1pPr>
          </a:lstStyle>
          <a:p>
            <a:pPr lvl="0"/>
            <a:r>
              <a:rPr lang="en-US" dirty="0"/>
              <a:t>Click to edit Master title style</a:t>
            </a:r>
            <a:endParaRPr lang="en-GB" dirty="0"/>
          </a:p>
        </p:txBody>
      </p:sp>
      <p:sp>
        <p:nvSpPr>
          <p:cNvPr id="5" name="Slide Number Placeholder 4"/>
          <p:cNvSpPr>
            <a:spLocks noGrp="1"/>
          </p:cNvSpPr>
          <p:nvPr>
            <p:ph type="sldNum" sz="quarter" idx="10"/>
          </p:nvPr>
        </p:nvSpPr>
        <p:spPr>
          <a:xfrm>
            <a:off x="11184565" y="6453337"/>
            <a:ext cx="960107" cy="365125"/>
          </a:xfrm>
        </p:spPr>
        <p:txBody>
          <a:bodyPr/>
          <a:lstStyle>
            <a:lvl1pPr algn="ctr">
              <a:defRPr sz="1800"/>
            </a:lvl1pPr>
          </a:lstStyle>
          <a:p>
            <a:pPr>
              <a:spcBef>
                <a:spcPct val="0"/>
              </a:spcBef>
            </a:pPr>
            <a:fld id="{DE70D37E-C867-47FE-9F10-9260555C453A}" type="slidenum">
              <a:rPr lang="en-GB" smtClean="0"/>
              <a:pPr>
                <a:spcBef>
                  <a:spcPct val="0"/>
                </a:spcBef>
              </a:pPr>
              <a:t>‹#›</a:t>
            </a:fld>
            <a:endParaRPr lang="en-GB" dirty="0"/>
          </a:p>
        </p:txBody>
      </p:sp>
    </p:spTree>
    <p:extLst>
      <p:ext uri="{BB962C8B-B14F-4D97-AF65-F5344CB8AC3E}">
        <p14:creationId xmlns:p14="http://schemas.microsoft.com/office/powerpoint/2010/main" val="40269741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GB"/>
          </a:p>
        </p:txBody>
      </p:sp>
      <p:sp>
        <p:nvSpPr>
          <p:cNvPr id="6" name="Footer Placeholder 5"/>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5658106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endParaRPr lang="en-GB"/>
          </a:p>
        </p:txBody>
      </p:sp>
      <p:sp>
        <p:nvSpPr>
          <p:cNvPr id="6" name="Footer Placeholder 5"/>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18279765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37418598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09600" y="6356351"/>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215680" y="188641"/>
            <a:ext cx="3860800" cy="365125"/>
          </a:xfrm>
          <a:prstGeom prst="rect">
            <a:avLst/>
          </a:prstGeom>
        </p:spPr>
        <p:txBody>
          <a:bodyPr/>
          <a:lstStyle/>
          <a:p>
            <a:endParaRPr lang="en-GB"/>
          </a:p>
        </p:txBody>
      </p:sp>
    </p:spTree>
    <p:extLst>
      <p:ext uri="{BB962C8B-B14F-4D97-AF65-F5344CB8AC3E}">
        <p14:creationId xmlns:p14="http://schemas.microsoft.com/office/powerpoint/2010/main" val="3508947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7" name="Slide Number Placeholder 6"/>
          <p:cNvSpPr>
            <a:spLocks noGrp="1"/>
          </p:cNvSpPr>
          <p:nvPr>
            <p:ph type="sldNum" sz="quarter" idx="10"/>
          </p:nvPr>
        </p:nvSpPr>
        <p:spPr/>
        <p:txBody>
          <a:bodyPr/>
          <a:lstStyle/>
          <a:p>
            <a:pPr algn="r">
              <a:spcBef>
                <a:spcPct val="0"/>
              </a:spcBef>
            </a:pPr>
            <a:fld id="{DE70D37E-C867-47FE-9F10-9260555C453A}" type="slidenum">
              <a:rPr lang="en-GB" smtClean="0"/>
              <a:pPr algn="r">
                <a:spcBef>
                  <a:spcPct val="0"/>
                </a:spcBef>
              </a:pPr>
              <a:t>‹#›</a:t>
            </a:fld>
            <a:endParaRPr lang="en-GB" dirty="0"/>
          </a:p>
        </p:txBody>
      </p:sp>
    </p:spTree>
    <p:extLst>
      <p:ext uri="{BB962C8B-B14F-4D97-AF65-F5344CB8AC3E}">
        <p14:creationId xmlns:p14="http://schemas.microsoft.com/office/powerpoint/2010/main" val="34239643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39350" y="1484784"/>
            <a:ext cx="11713301" cy="4896544"/>
          </a:xfrm>
          <a:noFill/>
          <a:effectLst/>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itle 3"/>
          <p:cNvSpPr>
            <a:spLocks noGrp="1"/>
          </p:cNvSpPr>
          <p:nvPr>
            <p:ph type="title"/>
          </p:nvPr>
        </p:nvSpPr>
        <p:spPr>
          <a:xfrm>
            <a:off x="143340" y="116632"/>
            <a:ext cx="8352928" cy="1080120"/>
          </a:xfrm>
          <a:prstGeom prst="rect">
            <a:avLst/>
          </a:prstGeom>
          <a:noFill/>
          <a:ln w="12700">
            <a:noFill/>
          </a:ln>
          <a:effectLst/>
        </p:spPr>
        <p:style>
          <a:lnRef idx="2">
            <a:schemeClr val="accent1"/>
          </a:lnRef>
          <a:fillRef idx="1001">
            <a:schemeClr val="lt1"/>
          </a:fillRef>
          <a:effectRef idx="0">
            <a:schemeClr val="accent1"/>
          </a:effectRef>
          <a:fontRef idx="none"/>
        </p:style>
        <p:txBody>
          <a:bodyPr vert="horz" lIns="91440" tIns="45720" rIns="91440" bIns="45720" rtlCol="0" anchor="ctr">
            <a:noAutofit/>
          </a:bodyPr>
          <a:lstStyle>
            <a:lvl1pPr>
              <a:defRPr lang="en-GB" dirty="0">
                <a:solidFill>
                  <a:schemeClr val="accent4">
                    <a:lumMod val="75000"/>
                  </a:schemeClr>
                </a:solidFill>
              </a:defRPr>
            </a:lvl1pPr>
          </a:lstStyle>
          <a:p>
            <a:pPr lvl="0"/>
            <a:r>
              <a:rPr lang="en-US" dirty="0"/>
              <a:t>Click to edit Master title style</a:t>
            </a:r>
            <a:endParaRPr lang="en-GB" dirty="0"/>
          </a:p>
        </p:txBody>
      </p:sp>
      <p:sp>
        <p:nvSpPr>
          <p:cNvPr id="5" name="Slide Number Placeholder 4"/>
          <p:cNvSpPr>
            <a:spLocks noGrp="1"/>
          </p:cNvSpPr>
          <p:nvPr>
            <p:ph type="sldNum" sz="quarter" idx="10"/>
          </p:nvPr>
        </p:nvSpPr>
        <p:spPr>
          <a:xfrm>
            <a:off x="11184565" y="6453337"/>
            <a:ext cx="960107" cy="365125"/>
          </a:xfrm>
        </p:spPr>
        <p:txBody>
          <a:bodyPr/>
          <a:lstStyle>
            <a:lvl1pPr algn="ctr">
              <a:defRPr sz="1800"/>
            </a:lvl1pPr>
          </a:lstStyle>
          <a:p>
            <a:pPr>
              <a:spcBef>
                <a:spcPct val="0"/>
              </a:spcBef>
            </a:pPr>
            <a:fld id="{DE70D37E-C867-47FE-9F10-9260555C453A}" type="slidenum">
              <a:rPr lang="en-GB" smtClean="0"/>
              <a:pPr>
                <a:spcBef>
                  <a:spcPct val="0"/>
                </a:spcBef>
              </a:pPr>
              <a:t>‹#›</a:t>
            </a:fld>
            <a:endParaRPr lang="en-GB" dirty="0"/>
          </a:p>
        </p:txBody>
      </p:sp>
    </p:spTree>
    <p:extLst>
      <p:ext uri="{BB962C8B-B14F-4D97-AF65-F5344CB8AC3E}">
        <p14:creationId xmlns:p14="http://schemas.microsoft.com/office/powerpoint/2010/main" val="24537770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24192" y="6453337"/>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963392" y="6463116"/>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23076556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7328" y="44624"/>
            <a:ext cx="8352928" cy="108012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7328"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635328"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7824192" y="6453337"/>
            <a:ext cx="2844800" cy="365125"/>
          </a:xfrm>
          <a:prstGeom prst="rect">
            <a:avLst/>
          </a:prstGeom>
        </p:spPr>
        <p:txBody>
          <a:bodyPr/>
          <a:lstStyle/>
          <a:p>
            <a:endParaRPr lang="en-GB"/>
          </a:p>
        </p:txBody>
      </p:sp>
      <p:sp>
        <p:nvSpPr>
          <p:cNvPr id="6" name="Footer Placeholder 5"/>
          <p:cNvSpPr>
            <a:spLocks noGrp="1"/>
          </p:cNvSpPr>
          <p:nvPr>
            <p:ph type="ftr" sz="quarter" idx="11"/>
          </p:nvPr>
        </p:nvSpPr>
        <p:spPr>
          <a:xfrm>
            <a:off x="3963392" y="6463116"/>
            <a:ext cx="3860800" cy="365125"/>
          </a:xfrm>
          <a:prstGeom prst="rect">
            <a:avLst/>
          </a:prstGeom>
        </p:spPr>
        <p:txBody>
          <a:bodyPr/>
          <a:lstStyle/>
          <a:p>
            <a:endParaRPr lang="en-GB"/>
          </a:p>
        </p:txBody>
      </p:sp>
      <p:sp>
        <p:nvSpPr>
          <p:cNvPr id="7" name="Slide Number Placeholder 6"/>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301829747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28" y="44624"/>
            <a:ext cx="8352928" cy="1080120"/>
          </a:xfrm>
          <a:prstGeom prst="rect">
            <a:avLst/>
          </a:prstGeo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595808" y="1463105"/>
            <a:ext cx="5482891" cy="66941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95808" y="2102866"/>
            <a:ext cx="5482891" cy="41344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9575" y="1463105"/>
            <a:ext cx="5485044" cy="66941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9575" y="2102866"/>
            <a:ext cx="5485044" cy="41344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sz="quarter" idx="12"/>
          </p:nvPr>
        </p:nvSpPr>
        <p:spPr>
          <a:xfrm>
            <a:off x="11184565" y="6453337"/>
            <a:ext cx="960107" cy="365125"/>
          </a:xfrm>
          <a:noFill/>
          <a:ln>
            <a:noFill/>
          </a:ln>
          <a:effectLst/>
        </p:spPr>
        <p:txBody>
          <a:bodyPr vert="horz" lIns="91440" tIns="45720" rIns="91440" bIns="45720" rtlCol="0" anchor="ctr">
            <a:noAutofit/>
          </a:bodyPr>
          <a:lstStyle>
            <a:lvl1pPr algn="ctr">
              <a:defRPr lang="en-GB" sz="1600" smtClean="0"/>
            </a:lvl1pPr>
          </a:lstStyle>
          <a:p>
            <a:pPr>
              <a:spcBef>
                <a:spcPct val="0"/>
              </a:spcBef>
            </a:pPr>
            <a:fld id="{DE70D37E-C867-47FE-9F10-9260555C453A}" type="slidenum">
              <a:rPr lang="en-GB" smtClean="0"/>
              <a:pPr>
                <a:spcBef>
                  <a:spcPct val="0"/>
                </a:spcBef>
              </a:pPr>
              <a:t>‹#›</a:t>
            </a:fld>
            <a:endParaRPr lang="en-GB" dirty="0"/>
          </a:p>
        </p:txBody>
      </p:sp>
    </p:spTree>
    <p:extLst>
      <p:ext uri="{BB962C8B-B14F-4D97-AF65-F5344CB8AC3E}">
        <p14:creationId xmlns:p14="http://schemas.microsoft.com/office/powerpoint/2010/main" val="15555933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7328" y="44624"/>
            <a:ext cx="8352928" cy="108012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7824192" y="6453337"/>
            <a:ext cx="2844800" cy="365125"/>
          </a:xfrm>
          <a:prstGeom prst="rect">
            <a:avLst/>
          </a:prstGeom>
        </p:spPr>
        <p:txBody>
          <a:bodyPr/>
          <a:lstStyle/>
          <a:p>
            <a:endParaRPr lang="en-GB"/>
          </a:p>
        </p:txBody>
      </p:sp>
      <p:sp>
        <p:nvSpPr>
          <p:cNvPr id="4" name="Footer Placeholder 3"/>
          <p:cNvSpPr>
            <a:spLocks noGrp="1"/>
          </p:cNvSpPr>
          <p:nvPr>
            <p:ph type="ftr" sz="quarter" idx="11"/>
          </p:nvPr>
        </p:nvSpPr>
        <p:spPr>
          <a:xfrm>
            <a:off x="3963392" y="6463116"/>
            <a:ext cx="3860800" cy="365125"/>
          </a:xfrm>
          <a:prstGeom prst="rect">
            <a:avLst/>
          </a:prstGeom>
        </p:spPr>
        <p:txBody>
          <a:bodyPr/>
          <a:lstStyle/>
          <a:p>
            <a:endParaRPr lang="en-GB"/>
          </a:p>
        </p:txBody>
      </p:sp>
      <p:sp>
        <p:nvSpPr>
          <p:cNvPr id="5" name="Slide Number Placeholder 4"/>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2132059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24192" y="6453337"/>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963392" y="6463116"/>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29279731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824192" y="6453337"/>
            <a:ext cx="2844800" cy="365125"/>
          </a:xfrm>
          <a:prstGeom prst="rect">
            <a:avLst/>
          </a:prstGeom>
        </p:spPr>
        <p:txBody>
          <a:bodyPr/>
          <a:lstStyle/>
          <a:p>
            <a:endParaRPr lang="en-GB"/>
          </a:p>
        </p:txBody>
      </p:sp>
      <p:sp>
        <p:nvSpPr>
          <p:cNvPr id="3" name="Footer Placeholder 2"/>
          <p:cNvSpPr>
            <a:spLocks noGrp="1"/>
          </p:cNvSpPr>
          <p:nvPr>
            <p:ph type="ftr" sz="quarter" idx="11"/>
          </p:nvPr>
        </p:nvSpPr>
        <p:spPr>
          <a:xfrm>
            <a:off x="3963392" y="6463116"/>
            <a:ext cx="3860800" cy="365125"/>
          </a:xfrm>
          <a:prstGeom prst="rect">
            <a:avLst/>
          </a:prstGeom>
        </p:spPr>
        <p:txBody>
          <a:bodyPr/>
          <a:lstStyle/>
          <a:p>
            <a:endParaRPr lang="en-GB"/>
          </a:p>
        </p:txBody>
      </p:sp>
      <p:sp>
        <p:nvSpPr>
          <p:cNvPr id="4" name="Slide Number Placeholder 3"/>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22794689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824192" y="6453337"/>
            <a:ext cx="2844800" cy="365125"/>
          </a:xfrm>
          <a:prstGeom prst="rect">
            <a:avLst/>
          </a:prstGeom>
        </p:spPr>
        <p:txBody>
          <a:bodyPr/>
          <a:lstStyle/>
          <a:p>
            <a:endParaRPr lang="en-GB"/>
          </a:p>
        </p:txBody>
      </p:sp>
      <p:sp>
        <p:nvSpPr>
          <p:cNvPr id="6" name="Footer Placeholder 5"/>
          <p:cNvSpPr>
            <a:spLocks noGrp="1"/>
          </p:cNvSpPr>
          <p:nvPr>
            <p:ph type="ftr" sz="quarter" idx="11"/>
          </p:nvPr>
        </p:nvSpPr>
        <p:spPr>
          <a:xfrm>
            <a:off x="3963392" y="6463116"/>
            <a:ext cx="3860800" cy="365125"/>
          </a:xfrm>
          <a:prstGeom prst="rect">
            <a:avLst/>
          </a:prstGeom>
        </p:spPr>
        <p:txBody>
          <a:bodyPr/>
          <a:lstStyle/>
          <a:p>
            <a:endParaRPr lang="en-GB"/>
          </a:p>
        </p:txBody>
      </p:sp>
      <p:sp>
        <p:nvSpPr>
          <p:cNvPr id="7" name="Slide Number Placeholder 6"/>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23069960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824192" y="6453337"/>
            <a:ext cx="2844800" cy="365125"/>
          </a:xfrm>
          <a:prstGeom prst="rect">
            <a:avLst/>
          </a:prstGeom>
        </p:spPr>
        <p:txBody>
          <a:bodyPr/>
          <a:lstStyle/>
          <a:p>
            <a:endParaRPr lang="en-GB"/>
          </a:p>
        </p:txBody>
      </p:sp>
      <p:sp>
        <p:nvSpPr>
          <p:cNvPr id="6" name="Footer Placeholder 5"/>
          <p:cNvSpPr>
            <a:spLocks noGrp="1"/>
          </p:cNvSpPr>
          <p:nvPr>
            <p:ph type="ftr" sz="quarter" idx="11"/>
          </p:nvPr>
        </p:nvSpPr>
        <p:spPr>
          <a:xfrm>
            <a:off x="3963392" y="6463116"/>
            <a:ext cx="3860800" cy="365125"/>
          </a:xfrm>
          <a:prstGeom prst="rect">
            <a:avLst/>
          </a:prstGeom>
        </p:spPr>
        <p:txBody>
          <a:bodyPr/>
          <a:lstStyle/>
          <a:p>
            <a:endParaRPr lang="en-GB"/>
          </a:p>
        </p:txBody>
      </p:sp>
      <p:sp>
        <p:nvSpPr>
          <p:cNvPr id="7" name="Slide Number Placeholder 6"/>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42155158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7328" y="44624"/>
            <a:ext cx="8352928" cy="108012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7824192" y="6453337"/>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963392" y="6463116"/>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15515650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7824192" y="6453337"/>
            <a:ext cx="2844800" cy="365125"/>
          </a:xfrm>
          <a:prstGeom prst="rect">
            <a:avLst/>
          </a:prstGeom>
        </p:spPr>
        <p:txBody>
          <a:bodyPr/>
          <a:lstStyle/>
          <a:p>
            <a:endParaRPr lang="en-GB"/>
          </a:p>
        </p:txBody>
      </p:sp>
      <p:sp>
        <p:nvSpPr>
          <p:cNvPr id="5" name="Footer Placeholder 4"/>
          <p:cNvSpPr>
            <a:spLocks noGrp="1"/>
          </p:cNvSpPr>
          <p:nvPr>
            <p:ph type="ftr" sz="quarter" idx="11"/>
          </p:nvPr>
        </p:nvSpPr>
        <p:spPr>
          <a:xfrm>
            <a:off x="3963392" y="6463116"/>
            <a:ext cx="3860800" cy="365125"/>
          </a:xfrm>
          <a:prstGeom prst="rect">
            <a:avLst/>
          </a:prstGeom>
        </p:spPr>
        <p:txBody>
          <a:bodyPr/>
          <a:lstStyle/>
          <a:p>
            <a:endParaRPr lang="en-GB"/>
          </a:p>
        </p:txBody>
      </p:sp>
      <p:sp>
        <p:nvSpPr>
          <p:cNvPr id="6" name="Slide Number Placeholder 5"/>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303958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7328" y="44624"/>
            <a:ext cx="8352928" cy="108012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7328"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635328"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7824192" y="6453337"/>
            <a:ext cx="2844800" cy="365125"/>
          </a:xfrm>
          <a:prstGeom prst="rect">
            <a:avLst/>
          </a:prstGeom>
        </p:spPr>
        <p:txBody>
          <a:bodyPr/>
          <a:lstStyle/>
          <a:p>
            <a:endParaRPr lang="en-GB"/>
          </a:p>
        </p:txBody>
      </p:sp>
      <p:sp>
        <p:nvSpPr>
          <p:cNvPr id="6" name="Footer Placeholder 5"/>
          <p:cNvSpPr>
            <a:spLocks noGrp="1"/>
          </p:cNvSpPr>
          <p:nvPr>
            <p:ph type="ftr" sz="quarter" idx="11"/>
          </p:nvPr>
        </p:nvSpPr>
        <p:spPr>
          <a:xfrm>
            <a:off x="3963392" y="6463116"/>
            <a:ext cx="3860800" cy="365125"/>
          </a:xfrm>
          <a:prstGeom prst="rect">
            <a:avLst/>
          </a:prstGeom>
        </p:spPr>
        <p:txBody>
          <a:bodyPr/>
          <a:lstStyle/>
          <a:p>
            <a:endParaRPr lang="en-GB"/>
          </a:p>
        </p:txBody>
      </p:sp>
      <p:sp>
        <p:nvSpPr>
          <p:cNvPr id="7" name="Slide Number Placeholder 6"/>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227014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28" y="44624"/>
            <a:ext cx="8352928" cy="1080120"/>
          </a:xfrm>
          <a:prstGeom prst="rect">
            <a:avLst/>
          </a:prstGeo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595808" y="1463105"/>
            <a:ext cx="5482891" cy="66941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95808" y="2102866"/>
            <a:ext cx="5482891" cy="41344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9575" y="1463105"/>
            <a:ext cx="5485044" cy="66941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9575" y="2102866"/>
            <a:ext cx="5485044" cy="413444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sz="quarter" idx="12"/>
          </p:nvPr>
        </p:nvSpPr>
        <p:spPr>
          <a:xfrm>
            <a:off x="11184565" y="6453337"/>
            <a:ext cx="960107" cy="365125"/>
          </a:xfrm>
          <a:noFill/>
          <a:ln>
            <a:noFill/>
          </a:ln>
          <a:effectLst/>
        </p:spPr>
        <p:txBody>
          <a:bodyPr vert="horz" lIns="91440" tIns="45720" rIns="91440" bIns="45720" rtlCol="0" anchor="ctr">
            <a:noAutofit/>
          </a:bodyPr>
          <a:lstStyle>
            <a:lvl1pPr algn="ctr">
              <a:defRPr lang="en-GB" sz="1600" smtClean="0"/>
            </a:lvl1pPr>
          </a:lstStyle>
          <a:p>
            <a:pPr>
              <a:spcBef>
                <a:spcPct val="0"/>
              </a:spcBef>
            </a:pPr>
            <a:fld id="{DE70D37E-C867-47FE-9F10-9260555C453A}" type="slidenum">
              <a:rPr lang="en-GB" smtClean="0"/>
              <a:pPr>
                <a:spcBef>
                  <a:spcPct val="0"/>
                </a:spcBef>
              </a:pPr>
              <a:t>‹#›</a:t>
            </a:fld>
            <a:endParaRPr lang="en-GB" dirty="0"/>
          </a:p>
        </p:txBody>
      </p:sp>
    </p:spTree>
    <p:extLst>
      <p:ext uri="{BB962C8B-B14F-4D97-AF65-F5344CB8AC3E}">
        <p14:creationId xmlns:p14="http://schemas.microsoft.com/office/powerpoint/2010/main" val="1633780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7328" y="44624"/>
            <a:ext cx="8352928" cy="1080120"/>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7824192" y="6453337"/>
            <a:ext cx="2844800" cy="365125"/>
          </a:xfrm>
          <a:prstGeom prst="rect">
            <a:avLst/>
          </a:prstGeom>
        </p:spPr>
        <p:txBody>
          <a:bodyPr/>
          <a:lstStyle/>
          <a:p>
            <a:endParaRPr lang="en-GB"/>
          </a:p>
        </p:txBody>
      </p:sp>
      <p:sp>
        <p:nvSpPr>
          <p:cNvPr id="4" name="Footer Placeholder 3"/>
          <p:cNvSpPr>
            <a:spLocks noGrp="1"/>
          </p:cNvSpPr>
          <p:nvPr>
            <p:ph type="ftr" sz="quarter" idx="11"/>
          </p:nvPr>
        </p:nvSpPr>
        <p:spPr>
          <a:xfrm>
            <a:off x="3963392" y="6463116"/>
            <a:ext cx="3860800" cy="365125"/>
          </a:xfrm>
          <a:prstGeom prst="rect">
            <a:avLst/>
          </a:prstGeom>
        </p:spPr>
        <p:txBody>
          <a:bodyPr/>
          <a:lstStyle/>
          <a:p>
            <a:endParaRPr lang="en-GB"/>
          </a:p>
        </p:txBody>
      </p:sp>
      <p:sp>
        <p:nvSpPr>
          <p:cNvPr id="5" name="Slide Number Placeholder 4"/>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2078553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824192" y="6453337"/>
            <a:ext cx="2844800" cy="365125"/>
          </a:xfrm>
          <a:prstGeom prst="rect">
            <a:avLst/>
          </a:prstGeom>
        </p:spPr>
        <p:txBody>
          <a:bodyPr/>
          <a:lstStyle/>
          <a:p>
            <a:endParaRPr lang="en-GB"/>
          </a:p>
        </p:txBody>
      </p:sp>
      <p:sp>
        <p:nvSpPr>
          <p:cNvPr id="3" name="Footer Placeholder 2"/>
          <p:cNvSpPr>
            <a:spLocks noGrp="1"/>
          </p:cNvSpPr>
          <p:nvPr>
            <p:ph type="ftr" sz="quarter" idx="11"/>
          </p:nvPr>
        </p:nvSpPr>
        <p:spPr>
          <a:xfrm>
            <a:off x="3963392" y="6463116"/>
            <a:ext cx="3860800" cy="365125"/>
          </a:xfrm>
          <a:prstGeom prst="rect">
            <a:avLst/>
          </a:prstGeom>
        </p:spPr>
        <p:txBody>
          <a:bodyPr/>
          <a:lstStyle/>
          <a:p>
            <a:endParaRPr lang="en-GB"/>
          </a:p>
        </p:txBody>
      </p:sp>
      <p:sp>
        <p:nvSpPr>
          <p:cNvPr id="4" name="Slide Number Placeholder 3"/>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2217236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824192" y="6453337"/>
            <a:ext cx="2844800" cy="365125"/>
          </a:xfrm>
          <a:prstGeom prst="rect">
            <a:avLst/>
          </a:prstGeom>
        </p:spPr>
        <p:txBody>
          <a:bodyPr/>
          <a:lstStyle/>
          <a:p>
            <a:endParaRPr lang="en-GB"/>
          </a:p>
        </p:txBody>
      </p:sp>
      <p:sp>
        <p:nvSpPr>
          <p:cNvPr id="6" name="Footer Placeholder 5"/>
          <p:cNvSpPr>
            <a:spLocks noGrp="1"/>
          </p:cNvSpPr>
          <p:nvPr>
            <p:ph type="ftr" sz="quarter" idx="11"/>
          </p:nvPr>
        </p:nvSpPr>
        <p:spPr>
          <a:xfrm>
            <a:off x="3963392" y="6463116"/>
            <a:ext cx="3860800" cy="365125"/>
          </a:xfrm>
          <a:prstGeom prst="rect">
            <a:avLst/>
          </a:prstGeom>
        </p:spPr>
        <p:txBody>
          <a:bodyPr/>
          <a:lstStyle/>
          <a:p>
            <a:endParaRPr lang="en-GB"/>
          </a:p>
        </p:txBody>
      </p:sp>
      <p:sp>
        <p:nvSpPr>
          <p:cNvPr id="7" name="Slide Number Placeholder 6"/>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341038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824192" y="6453337"/>
            <a:ext cx="2844800" cy="365125"/>
          </a:xfrm>
          <a:prstGeom prst="rect">
            <a:avLst/>
          </a:prstGeom>
        </p:spPr>
        <p:txBody>
          <a:bodyPr/>
          <a:lstStyle/>
          <a:p>
            <a:endParaRPr lang="en-GB"/>
          </a:p>
        </p:txBody>
      </p:sp>
      <p:sp>
        <p:nvSpPr>
          <p:cNvPr id="6" name="Footer Placeholder 5"/>
          <p:cNvSpPr>
            <a:spLocks noGrp="1"/>
          </p:cNvSpPr>
          <p:nvPr>
            <p:ph type="ftr" sz="quarter" idx="11"/>
          </p:nvPr>
        </p:nvSpPr>
        <p:spPr>
          <a:xfrm>
            <a:off x="3963392" y="6463116"/>
            <a:ext cx="3860800" cy="365125"/>
          </a:xfrm>
          <a:prstGeom prst="rect">
            <a:avLst/>
          </a:prstGeom>
        </p:spPr>
        <p:txBody>
          <a:bodyPr/>
          <a:lstStyle/>
          <a:p>
            <a:endParaRPr lang="en-GB"/>
          </a:p>
        </p:txBody>
      </p:sp>
      <p:sp>
        <p:nvSpPr>
          <p:cNvPr id="7" name="Slide Number Placeholder 6"/>
          <p:cNvSpPr>
            <a:spLocks noGrp="1"/>
          </p:cNvSpPr>
          <p:nvPr>
            <p:ph type="sldNum" sz="quarter" idx="12"/>
          </p:nvPr>
        </p:nvSpPr>
        <p:spPr>
          <a:noFill/>
          <a:ln>
            <a:noFill/>
          </a:ln>
          <a:effectLst/>
        </p:spPr>
        <p:txBody>
          <a:bodyPr vert="horz" lIns="91440" tIns="45720" rIns="91440" bIns="45720" rtlCol="0" anchor="ctr">
            <a:noAutofit/>
          </a:bodyPr>
          <a:lstStyle>
            <a:lvl1pPr>
              <a:defRPr lang="en-GB" smtClean="0"/>
            </a:lvl1pPr>
          </a:lstStyle>
          <a:p>
            <a:pPr algn="r">
              <a:spcBef>
                <a:spcPct val="0"/>
              </a:spcBef>
            </a:pPr>
            <a:fld id="{DE70D37E-C867-47FE-9F10-9260555C453A}" type="slidenum">
              <a:rPr lang="en-GB" smtClean="0"/>
              <a:pPr algn="r">
                <a:spcBef>
                  <a:spcPct val="0"/>
                </a:spcBef>
              </a:pPr>
              <a:t>‹#›</a:t>
            </a:fld>
            <a:endParaRPr lang="en-GB"/>
          </a:p>
        </p:txBody>
      </p:sp>
    </p:spTree>
    <p:extLst>
      <p:ext uri="{BB962C8B-B14F-4D97-AF65-F5344CB8AC3E}">
        <p14:creationId xmlns:p14="http://schemas.microsoft.com/office/powerpoint/2010/main" val="2484071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jp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jp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pic>
        <p:nvPicPr>
          <p:cNvPr id="5" name="Picture 4" descr="Text&#10;&#10;Description automatically generated">
            <a:extLst>
              <a:ext uri="{FF2B5EF4-FFF2-40B4-BE49-F238E27FC236}">
                <a16:creationId xmlns:a16="http://schemas.microsoft.com/office/drawing/2014/main" id="{9EA15FF1-BA9A-C079-8CAD-523FAE0240A5}"/>
              </a:ext>
            </a:extLst>
          </p:cNvPr>
          <p:cNvPicPr>
            <a:picLocks noChangeAspect="1"/>
          </p:cNvPicPr>
          <p:nvPr userDrawn="1"/>
        </p:nvPicPr>
        <p:blipFill>
          <a:blip r:embed="rId15">
            <a:alphaModFix amt="45000"/>
            <a:extLst>
              <a:ext uri="{28A0092B-C50C-407E-A947-70E740481C1C}">
                <a14:useLocalDpi xmlns:a14="http://schemas.microsoft.com/office/drawing/2010/main" val="0"/>
              </a:ext>
            </a:extLst>
          </a:blip>
          <a:stretch>
            <a:fillRect/>
          </a:stretch>
        </p:blipFill>
        <p:spPr>
          <a:xfrm>
            <a:off x="0" y="-3696"/>
            <a:ext cx="12192000" cy="6861696"/>
          </a:xfrm>
          <a:prstGeom prst="rect">
            <a:avLst/>
          </a:prstGeom>
        </p:spPr>
      </p:pic>
      <p:sp>
        <p:nvSpPr>
          <p:cNvPr id="3" name="Text Placeholder 2"/>
          <p:cNvSpPr>
            <a:spLocks noGrp="1"/>
          </p:cNvSpPr>
          <p:nvPr>
            <p:ph type="body" idx="1"/>
          </p:nvPr>
        </p:nvSpPr>
        <p:spPr>
          <a:xfrm>
            <a:off x="513589" y="1412776"/>
            <a:ext cx="11247040" cy="51125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1231893" y="6492876"/>
            <a:ext cx="960107" cy="365125"/>
          </a:xfrm>
          <a:prstGeom prst="rect">
            <a:avLst/>
          </a:prstGeom>
          <a:noFill/>
          <a:ln>
            <a:noFill/>
          </a:ln>
          <a:effectLst/>
        </p:spPr>
        <p:txBody>
          <a:bodyPr vert="horz" lIns="91440" tIns="45720" rIns="91440" bIns="45720" rtlCol="0" anchor="ctr">
            <a:noAutofit/>
          </a:bodyPr>
          <a:lstStyle>
            <a:lvl1pPr algn="ctr">
              <a:defRPr lang="en-GB" sz="1600" b="1" smtClean="0">
                <a:solidFill>
                  <a:schemeClr val="accent4">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defRPr>
            </a:lvl1pPr>
          </a:lstStyle>
          <a:p>
            <a:pPr>
              <a:spcBef>
                <a:spcPct val="0"/>
              </a:spcBef>
            </a:pPr>
            <a:fld id="{DE70D37E-C867-47FE-9F10-9260555C453A}" type="slidenum">
              <a:rPr lang="el-GR" smtClean="0"/>
              <a:pPr>
                <a:spcBef>
                  <a:spcPct val="0"/>
                </a:spcBef>
              </a:pPr>
              <a:t>‹#›</a:t>
            </a:fld>
            <a:endParaRPr lang="el-GR" dirty="0"/>
          </a:p>
        </p:txBody>
      </p:sp>
      <p:sp>
        <p:nvSpPr>
          <p:cNvPr id="4" name="Title Placeholder 3"/>
          <p:cNvSpPr>
            <a:spLocks noGrp="1"/>
          </p:cNvSpPr>
          <p:nvPr>
            <p:ph type="title"/>
          </p:nvPr>
        </p:nvSpPr>
        <p:spPr>
          <a:xfrm>
            <a:off x="0" y="29152"/>
            <a:ext cx="9120336" cy="1167600"/>
          </a:xfrm>
          <a:prstGeom prst="rect">
            <a:avLst/>
          </a:prstGeom>
        </p:spPr>
        <p:txBody>
          <a:bodyPr vert="horz" lIns="91440" tIns="45720" rIns="91440" bIns="45720" rtlCol="0" anchor="ctr">
            <a:normAutofit/>
          </a:bodyPr>
          <a:lstStyle/>
          <a:p>
            <a:r>
              <a:rPr lang="en-US" dirty="0"/>
              <a:t>Click to edit Master title style</a:t>
            </a:r>
            <a:endParaRPr lang="el-GR" dirty="0"/>
          </a:p>
        </p:txBody>
      </p:sp>
    </p:spTree>
    <p:extLst>
      <p:ext uri="{BB962C8B-B14F-4D97-AF65-F5344CB8AC3E}">
        <p14:creationId xmlns:p14="http://schemas.microsoft.com/office/powerpoint/2010/main" val="1380942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4" r:id="rId12"/>
  </p:sldLayoutIdLst>
  <p:hf hdr="0" ftr="0" dt="0"/>
  <p:txStyles>
    <p:titleStyle>
      <a:lvl1pPr algn="l" defTabSz="914400" rtl="0" eaLnBrk="1" latinLnBrk="0" hangingPunct="1">
        <a:spcBef>
          <a:spcPct val="0"/>
        </a:spcBef>
        <a:buNone/>
        <a:defRPr lang="en-GB" sz="2200" b="0" i="0" kern="1200" spc="100" normalizeH="0" baseline="0" dirty="0">
          <a:solidFill>
            <a:schemeClr val="accent4">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56040" y="980728"/>
            <a:ext cx="5592622" cy="3168352"/>
          </a:xfrm>
          <a:prstGeom prst="rect">
            <a:avLst/>
          </a:prstGeom>
          <a:noFill/>
          <a:ln>
            <a:noFill/>
          </a:ln>
        </p:spPr>
        <p:style>
          <a:lnRef idx="1">
            <a:schemeClr val="dk1"/>
          </a:lnRef>
          <a:fillRef idx="2">
            <a:schemeClr val="dk1"/>
          </a:fillRef>
          <a:effectRef idx="1">
            <a:schemeClr val="dk1"/>
          </a:effectRef>
          <a:fontRef idx="none"/>
        </p:style>
        <p:txBody>
          <a:bodyPr vert="horz" lIns="91440" tIns="45720" rIns="91440" bIns="45720" rtlCol="0" anchor="ctr">
            <a:noAutofit/>
          </a:bodyPr>
          <a:lstStyle/>
          <a:p>
            <a:r>
              <a:rPr lang="en-US" dirty="0"/>
              <a:t>Click to edit Master title style</a:t>
            </a:r>
            <a:endParaRPr lang="en-GB" dirty="0"/>
          </a:p>
        </p:txBody>
      </p:sp>
    </p:spTree>
    <p:extLst>
      <p:ext uri="{BB962C8B-B14F-4D97-AF65-F5344CB8AC3E}">
        <p14:creationId xmlns:p14="http://schemas.microsoft.com/office/powerpoint/2010/main" val="21528600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marL="85725" indent="0" algn="ctr" defTabSz="914400" rtl="0" eaLnBrk="1" latinLnBrk="0" hangingPunct="1">
        <a:spcBef>
          <a:spcPct val="0"/>
        </a:spcBef>
        <a:buNone/>
        <a:defRPr sz="2800" kern="1200">
          <a:solidFill>
            <a:schemeClr val="tx2">
              <a:lumMod val="20000"/>
              <a:lumOff val="80000"/>
            </a:schemeClr>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13589" y="1412776"/>
            <a:ext cx="11247040" cy="51125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1231893" y="6492876"/>
            <a:ext cx="960107" cy="365125"/>
          </a:xfrm>
          <a:prstGeom prst="rect">
            <a:avLst/>
          </a:prstGeom>
          <a:noFill/>
          <a:ln>
            <a:noFill/>
          </a:ln>
          <a:effectLst/>
        </p:spPr>
        <p:txBody>
          <a:bodyPr vert="horz" lIns="91440" tIns="45720" rIns="91440" bIns="45720" rtlCol="0" anchor="ctr">
            <a:noAutofit/>
          </a:bodyPr>
          <a:lstStyle>
            <a:lvl1pPr algn="ctr">
              <a:defRPr lang="en-GB" sz="1600" b="1" smtClean="0">
                <a:solidFill>
                  <a:schemeClr val="accent4">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defRPr>
            </a:lvl1pPr>
          </a:lstStyle>
          <a:p>
            <a:pPr>
              <a:spcBef>
                <a:spcPct val="0"/>
              </a:spcBef>
            </a:pPr>
            <a:fld id="{DE70D37E-C867-47FE-9F10-9260555C453A}" type="slidenum">
              <a:rPr lang="el-GR" smtClean="0"/>
              <a:pPr>
                <a:spcBef>
                  <a:spcPct val="0"/>
                </a:spcBef>
              </a:pPr>
              <a:t>‹#›</a:t>
            </a:fld>
            <a:endParaRPr lang="el-GR" dirty="0"/>
          </a:p>
        </p:txBody>
      </p:sp>
      <p:sp>
        <p:nvSpPr>
          <p:cNvPr id="4" name="Title Placeholder 3"/>
          <p:cNvSpPr>
            <a:spLocks noGrp="1"/>
          </p:cNvSpPr>
          <p:nvPr>
            <p:ph type="title"/>
          </p:nvPr>
        </p:nvSpPr>
        <p:spPr>
          <a:xfrm>
            <a:off x="0" y="29152"/>
            <a:ext cx="9120336" cy="1167600"/>
          </a:xfrm>
          <a:prstGeom prst="rect">
            <a:avLst/>
          </a:prstGeom>
        </p:spPr>
        <p:txBody>
          <a:bodyPr vert="horz" lIns="91440" tIns="45720" rIns="91440" bIns="45720" rtlCol="0" anchor="ctr">
            <a:normAutofit/>
          </a:bodyPr>
          <a:lstStyle/>
          <a:p>
            <a:r>
              <a:rPr lang="en-US" dirty="0"/>
              <a:t>Click to edit Master title style</a:t>
            </a:r>
            <a:endParaRPr lang="el-GR" dirty="0"/>
          </a:p>
        </p:txBody>
      </p:sp>
    </p:spTree>
    <p:extLst>
      <p:ext uri="{BB962C8B-B14F-4D97-AF65-F5344CB8AC3E}">
        <p14:creationId xmlns:p14="http://schemas.microsoft.com/office/powerpoint/2010/main" val="71240146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defTabSz="914400" rtl="0" eaLnBrk="1" latinLnBrk="0" hangingPunct="1">
        <a:spcBef>
          <a:spcPct val="0"/>
        </a:spcBef>
        <a:buNone/>
        <a:defRPr lang="en-GB" sz="2200" b="0" i="0" kern="1200" spc="100" normalizeH="0" baseline="0" dirty="0">
          <a:solidFill>
            <a:schemeClr val="accent4">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0.xml"/><Relationship Id="rId1" Type="http://schemas.openxmlformats.org/officeDocument/2006/relationships/slideLayout" Target="../slideLayouts/slideLayout25.xml"/><Relationship Id="rId4" Type="http://schemas.openxmlformats.org/officeDocument/2006/relationships/chart" Target="../charts/chart16.xml"/></Relationships>
</file>

<file path=ppt/slides/_rels/slide1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19.xml"/><Relationship Id="rId4" Type="http://schemas.openxmlformats.org/officeDocument/2006/relationships/chart" Target="../charts/chart18.xml"/></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chart" Target="../charts/chart20.xml"/><Relationship Id="rId7" Type="http://schemas.openxmlformats.org/officeDocument/2006/relationships/image" Target="../media/image8.png"/><Relationship Id="rId12"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jpeg"/><Relationship Id="rId4" Type="http://schemas.openxmlformats.org/officeDocument/2006/relationships/image" Target="../media/image5.gif"/><Relationship Id="rId9" Type="http://schemas.openxmlformats.org/officeDocument/2006/relationships/image" Target="../media/image10.jpeg"/><Relationship Id="rId14" Type="http://schemas.openxmlformats.org/officeDocument/2006/relationships/image" Target="../media/image15.png"/></Relationships>
</file>

<file path=ppt/slides/_rels/slide1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chart" Target="../charts/chart21.xml"/><Relationship Id="rId7" Type="http://schemas.openxmlformats.org/officeDocument/2006/relationships/image" Target="../media/image8.png"/><Relationship Id="rId12"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jpeg"/><Relationship Id="rId4" Type="http://schemas.openxmlformats.org/officeDocument/2006/relationships/image" Target="../media/image5.gif"/><Relationship Id="rId9" Type="http://schemas.openxmlformats.org/officeDocument/2006/relationships/image" Target="../media/image10.jpeg"/><Relationship Id="rId1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7.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chart" Target="../charts/chart9.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chart" Target="../charts/chart11.xml"/></Relationships>
</file>

<file path=ppt/slides/_rels/slide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13.xml"/></Relationships>
</file>

<file path=ppt/slides/_rels/slide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7368" y="908720"/>
            <a:ext cx="4032448" cy="648072"/>
          </a:xfrm>
          <a:noFill/>
          <a:ln>
            <a:noFill/>
          </a:ln>
          <a:effectLst/>
        </p:spPr>
        <p:style>
          <a:lnRef idx="1">
            <a:schemeClr val="accent2"/>
          </a:lnRef>
          <a:fillRef idx="3">
            <a:schemeClr val="accent2"/>
          </a:fillRef>
          <a:effectRef idx="2">
            <a:schemeClr val="accent2"/>
          </a:effectRef>
          <a:fontRef idx="minor">
            <a:schemeClr val="lt1"/>
          </a:fontRef>
        </p:style>
        <p:txBody>
          <a:bodyPr anchor="t">
            <a:normAutofit/>
          </a:bodyPr>
          <a:lstStyle/>
          <a:p>
            <a:r>
              <a:rPr lang="el-GR" sz="2200" dirty="0">
                <a:solidFill>
                  <a:schemeClr val="accent4">
                    <a:lumMod val="75000"/>
                  </a:schemeClr>
                </a:solidFill>
                <a:effectLst>
                  <a:innerShdw blurRad="63500" dist="50800" dir="10800000">
                    <a:prstClr val="black">
                      <a:alpha val="50000"/>
                    </a:prstClr>
                  </a:innerShdw>
                </a:effectLst>
                <a:latin typeface="Calibri" panose="020F0502020204030204" pitchFamily="34" charset="0"/>
                <a:ea typeface="Calibri" panose="020F0502020204030204" pitchFamily="34" charset="0"/>
                <a:cs typeface="Calibri" panose="020F0502020204030204" pitchFamily="34" charset="0"/>
              </a:rPr>
              <a:t>συνδρομητική έρευνα</a:t>
            </a:r>
            <a:endParaRPr lang="en-GB" sz="2200" dirty="0">
              <a:solidFill>
                <a:schemeClr val="accent4">
                  <a:lumMod val="75000"/>
                </a:schemeClr>
              </a:solidFill>
              <a:effectLst>
                <a:innerShdw blurRad="63500" dist="50800" dir="10800000">
                  <a:prstClr val="black">
                    <a:alpha val="50000"/>
                  </a:prstClr>
                </a:innerShdw>
              </a:effectLst>
              <a:latin typeface="Calibri" panose="020F0502020204030204" pitchFamily="34" charset="0"/>
              <a:ea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8976320" y="836712"/>
            <a:ext cx="3056384" cy="622920"/>
          </a:xfrm>
          <a:noFill/>
          <a:ln>
            <a:noFill/>
          </a:ln>
          <a:effectLst/>
        </p:spPr>
        <p:style>
          <a:lnRef idx="1">
            <a:schemeClr val="accent2"/>
          </a:lnRef>
          <a:fillRef idx="3">
            <a:schemeClr val="accent2"/>
          </a:fillRef>
          <a:effectRef idx="2">
            <a:schemeClr val="accent2"/>
          </a:effectRef>
          <a:fontRef idx="minor">
            <a:schemeClr val="lt1"/>
          </a:fontRef>
        </p:style>
        <p:txBody>
          <a:bodyPr vert="horz" lIns="91440" tIns="45720" rIns="91440" bIns="45720" rtlCol="0" anchor="b">
            <a:normAutofit/>
          </a:bodyPr>
          <a:lstStyle/>
          <a:p>
            <a:pPr algn="r">
              <a:spcBef>
                <a:spcPct val="0"/>
              </a:spcBef>
            </a:pPr>
            <a:r>
              <a:rPr lang="el-GR" sz="2200" spc="100" dirty="0">
                <a:solidFill>
                  <a:schemeClr val="accent4">
                    <a:lumMod val="75000"/>
                  </a:schemeClr>
                </a:solidFill>
                <a:effectLst>
                  <a:innerShdw blurRad="63500" dist="50800" dir="10800000">
                    <a:prstClr val="black">
                      <a:alpha val="50000"/>
                    </a:prstClr>
                  </a:innerShdw>
                </a:effectLst>
                <a:latin typeface="Calibri" panose="020F0502020204030204" pitchFamily="34" charset="0"/>
                <a:ea typeface="Calibri" panose="020F0502020204030204" pitchFamily="34" charset="0"/>
                <a:cs typeface="Calibri" panose="020F0502020204030204" pitchFamily="34" charset="0"/>
              </a:rPr>
              <a:t>Μάρτιος 2024</a:t>
            </a:r>
            <a:endParaRPr lang="en-GB" sz="2200" spc="100" dirty="0">
              <a:solidFill>
                <a:schemeClr val="accent4">
                  <a:lumMod val="75000"/>
                </a:schemeClr>
              </a:solidFill>
              <a:effectLst>
                <a:innerShdw blurRad="63500" dist="50800" dir="10800000">
                  <a:prstClr val="black">
                    <a:alpha val="50000"/>
                  </a:prstClr>
                </a:innerShdw>
              </a:effectLst>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360927CE-AB3B-4616-B54C-105FBB63B6D2}"/>
              </a:ext>
            </a:extLst>
          </p:cNvPr>
          <p:cNvSpPr txBox="1"/>
          <p:nvPr/>
        </p:nvSpPr>
        <p:spPr>
          <a:xfrm>
            <a:off x="119336" y="6195774"/>
            <a:ext cx="2880320" cy="369332"/>
          </a:xfrm>
          <a:prstGeom prst="rect">
            <a:avLst/>
          </a:prstGeom>
          <a:noFill/>
        </p:spPr>
        <p:txBody>
          <a:bodyPr wrap="square" rtlCol="0">
            <a:spAutoFit/>
          </a:bodyPr>
          <a:lstStyle/>
          <a:p>
            <a:r>
              <a:rPr lang="el-GR"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Συντάχθηκε για το </a:t>
            </a:r>
            <a:r>
              <a:rPr lang="en-US"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MEGA</a:t>
            </a:r>
            <a:endParaRPr lang="el-GR"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89436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a:extLst>
              <a:ext uri="{FF2B5EF4-FFF2-40B4-BE49-F238E27FC236}">
                <a16:creationId xmlns:a16="http://schemas.microsoft.com/office/drawing/2014/main" id="{0F84D0A0-6466-4A38-BD4C-E56D7516A319}"/>
              </a:ext>
            </a:extLst>
          </p:cNvPr>
          <p:cNvGraphicFramePr>
            <a:graphicFrameLocks noGrp="1"/>
          </p:cNvGraphicFramePr>
          <p:nvPr>
            <p:ph idx="1"/>
            <p:extLst>
              <p:ext uri="{D42A27DB-BD31-4B8C-83A1-F6EECF244321}">
                <p14:modId xmlns:p14="http://schemas.microsoft.com/office/powerpoint/2010/main" val="3775970943"/>
              </p:ext>
            </p:extLst>
          </p:nvPr>
        </p:nvGraphicFramePr>
        <p:xfrm>
          <a:off x="263352" y="1700808"/>
          <a:ext cx="6192688" cy="4392488"/>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a:extLst>
              <a:ext uri="{FF2B5EF4-FFF2-40B4-BE49-F238E27FC236}">
                <a16:creationId xmlns:a16="http://schemas.microsoft.com/office/drawing/2014/main" id="{17903300-89BE-4305-A9B6-B9FF6F26A1DC}"/>
              </a:ext>
            </a:extLst>
          </p:cNvPr>
          <p:cNvSpPr>
            <a:spLocks noGrp="1"/>
          </p:cNvSpPr>
          <p:nvPr>
            <p:ph type="title"/>
          </p:nvPr>
        </p:nvSpPr>
        <p:spPr>
          <a:xfrm>
            <a:off x="0" y="5084"/>
            <a:ext cx="11777714" cy="1080120"/>
          </a:xfrm>
        </p:spPr>
        <p:txBody>
          <a:bodyPr/>
          <a:lstStyle/>
          <a:p>
            <a:r>
              <a:rPr lang="el-GR" dirty="0"/>
              <a:t>Καταλληλότερος Πρωθυπουργός</a:t>
            </a:r>
            <a:r>
              <a:rPr lang="el-GR" sz="3600" dirty="0"/>
              <a:t/>
            </a:r>
            <a:br>
              <a:rPr lang="el-GR" sz="3600" dirty="0"/>
            </a:br>
            <a:r>
              <a:rPr lang="el-GR" sz="1400" dirty="0"/>
              <a:t>‘Μεταξύ των πολιτικών αρχηγών ποια/</a:t>
            </a:r>
            <a:r>
              <a:rPr lang="el-GR" sz="1400" dirty="0" err="1"/>
              <a:t>ος</a:t>
            </a:r>
            <a:r>
              <a:rPr lang="el-GR" sz="1400" dirty="0"/>
              <a:t> νομίζετε ότι είναι καταλληλότερη/</a:t>
            </a:r>
            <a:r>
              <a:rPr lang="el-GR" sz="1400" dirty="0" err="1"/>
              <a:t>ος</a:t>
            </a:r>
            <a:r>
              <a:rPr lang="el-GR" sz="1400" dirty="0"/>
              <a:t> για πρωθυπουργός </a:t>
            </a:r>
            <a:br>
              <a:rPr lang="el-GR" sz="1400" dirty="0"/>
            </a:br>
            <a:r>
              <a:rPr lang="el-GR" sz="1400" dirty="0"/>
              <a:t>της χώρας;’ </a:t>
            </a:r>
            <a:r>
              <a:rPr lang="el-GR" sz="1400" i="1" dirty="0"/>
              <a:t/>
            </a:r>
            <a:br>
              <a:rPr lang="el-GR" sz="1400" i="1" dirty="0"/>
            </a:br>
            <a:r>
              <a:rPr lang="el-GR" sz="1400" u="sng" dirty="0"/>
              <a:t>αυθόρμητα</a:t>
            </a:r>
            <a:endParaRPr lang="el-GR" sz="1400" dirty="0"/>
          </a:p>
        </p:txBody>
      </p:sp>
      <p:sp>
        <p:nvSpPr>
          <p:cNvPr id="8" name="Slide Number Placeholder 3">
            <a:extLst>
              <a:ext uri="{FF2B5EF4-FFF2-40B4-BE49-F238E27FC236}">
                <a16:creationId xmlns:a16="http://schemas.microsoft.com/office/drawing/2014/main" id="{34270420-7A53-407C-8B36-0720F26F5A27}"/>
              </a:ext>
            </a:extLst>
          </p:cNvPr>
          <p:cNvSpPr txBox="1">
            <a:spLocks/>
          </p:cNvSpPr>
          <p:nvPr/>
        </p:nvSpPr>
        <p:spPr>
          <a:xfrm>
            <a:off x="11231893" y="6492876"/>
            <a:ext cx="96010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smtClean="0">
                <a:ln>
                  <a:noFill/>
                </a:ln>
                <a:solidFill>
                  <a:srgbClr val="4E5B6F"/>
                </a:solidFill>
                <a:effectLst>
                  <a:outerShdw blurRad="38100" dist="38100" dir="2700000" algn="tl">
                    <a:srgbClr val="000000">
                      <a:alpha val="43137"/>
                    </a:srgbClr>
                  </a:outerShdw>
                </a:effectLst>
                <a:uLnTx/>
                <a:uFillTx/>
                <a:latin typeface="Trebuchet MS"/>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10</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n-ea"/>
              <a:cs typeface="+mn-cs"/>
            </a:endParaRPr>
          </a:p>
        </p:txBody>
      </p:sp>
      <p:sp>
        <p:nvSpPr>
          <p:cNvPr id="3" name="TextBox 2">
            <a:extLst>
              <a:ext uri="{FF2B5EF4-FFF2-40B4-BE49-F238E27FC236}">
                <a16:creationId xmlns:a16="http://schemas.microsoft.com/office/drawing/2014/main" id="{151905AC-D331-024F-2576-BCA4AECD3FB5}"/>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sp>
        <p:nvSpPr>
          <p:cNvPr id="4" name="Rectangle: Rounded Corners 3">
            <a:extLst>
              <a:ext uri="{FF2B5EF4-FFF2-40B4-BE49-F238E27FC236}">
                <a16:creationId xmlns:a16="http://schemas.microsoft.com/office/drawing/2014/main" id="{61E6C6F8-E58D-B007-7DD6-82543275D6E2}"/>
              </a:ext>
            </a:extLst>
          </p:cNvPr>
          <p:cNvSpPr/>
          <p:nvPr/>
        </p:nvSpPr>
        <p:spPr>
          <a:xfrm>
            <a:off x="119335" y="1484784"/>
            <a:ext cx="5687955" cy="4680519"/>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 name="Content Placeholder 8">
            <a:extLst>
              <a:ext uri="{FF2B5EF4-FFF2-40B4-BE49-F238E27FC236}">
                <a16:creationId xmlns:a16="http://schemas.microsoft.com/office/drawing/2014/main" id="{0F54A635-A9B7-502B-7230-8BB7B8CBE9B6}"/>
              </a:ext>
            </a:extLst>
          </p:cNvPr>
          <p:cNvGraphicFramePr>
            <a:graphicFrameLocks/>
          </p:cNvGraphicFramePr>
          <p:nvPr>
            <p:extLst>
              <p:ext uri="{D42A27DB-BD31-4B8C-83A1-F6EECF244321}">
                <p14:modId xmlns:p14="http://schemas.microsoft.com/office/powerpoint/2010/main" val="1749122629"/>
              </p:ext>
            </p:extLst>
          </p:nvPr>
        </p:nvGraphicFramePr>
        <p:xfrm>
          <a:off x="6599378" y="1994666"/>
          <a:ext cx="5112568" cy="3804771"/>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Rounded Corners 6">
            <a:extLst>
              <a:ext uri="{FF2B5EF4-FFF2-40B4-BE49-F238E27FC236}">
                <a16:creationId xmlns:a16="http://schemas.microsoft.com/office/drawing/2014/main" id="{5AFDC6B4-3EE5-DED3-A26D-1113C2E9825C}"/>
              </a:ext>
            </a:extLst>
          </p:cNvPr>
          <p:cNvSpPr/>
          <p:nvPr/>
        </p:nvSpPr>
        <p:spPr>
          <a:xfrm>
            <a:off x="6096000" y="1484784"/>
            <a:ext cx="5904656" cy="4680519"/>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288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FEFEE8-25DD-882A-BD6A-49A2400EAD58}"/>
            </a:ext>
          </a:extLst>
        </p:cNvPr>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1C6CB2BD-6D3D-D8E1-4683-997A6FDC09BF}"/>
              </a:ext>
            </a:extLst>
          </p:cNvPr>
          <p:cNvGraphicFramePr>
            <a:graphicFrameLocks noGrp="1"/>
          </p:cNvGraphicFramePr>
          <p:nvPr>
            <p:ph idx="1"/>
            <p:extLst>
              <p:ext uri="{D42A27DB-BD31-4B8C-83A1-F6EECF244321}">
                <p14:modId xmlns:p14="http://schemas.microsoft.com/office/powerpoint/2010/main" val="572538885"/>
              </p:ext>
            </p:extLst>
          </p:nvPr>
        </p:nvGraphicFramePr>
        <p:xfrm>
          <a:off x="283021" y="1379937"/>
          <a:ext cx="5640238" cy="2294384"/>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a:extLst>
              <a:ext uri="{FF2B5EF4-FFF2-40B4-BE49-F238E27FC236}">
                <a16:creationId xmlns:a16="http://schemas.microsoft.com/office/drawing/2014/main" id="{80392C6B-E47D-C42B-708A-CD4DBC24D820}"/>
              </a:ext>
            </a:extLst>
          </p:cNvPr>
          <p:cNvSpPr>
            <a:spLocks noGrp="1"/>
          </p:cNvSpPr>
          <p:nvPr>
            <p:ph type="title"/>
          </p:nvPr>
        </p:nvSpPr>
        <p:spPr>
          <a:xfrm>
            <a:off x="71334" y="476672"/>
            <a:ext cx="9049002" cy="406264"/>
          </a:xfrm>
        </p:spPr>
        <p:txBody>
          <a:bodyPr/>
          <a:lstStyle/>
          <a:p>
            <a:r>
              <a:rPr lang="el-GR" dirty="0">
                <a:ea typeface="Times New Roman" panose="02020603050405020304" pitchFamily="18" charset="0"/>
                <a:cs typeface="Times New Roman" panose="02020603050405020304" pitchFamily="18" charset="0"/>
              </a:rPr>
              <a:t>Ενδιαφέρον για τις επερχόμενες εκλογές</a:t>
            </a:r>
            <a:r>
              <a:rPr lang="el-GR" sz="1800" dirty="0">
                <a:ea typeface="Times New Roman" panose="02020603050405020304" pitchFamily="18" charset="0"/>
                <a:cs typeface="Times New Roman" panose="02020603050405020304" pitchFamily="18" charset="0"/>
              </a:rPr>
              <a:t/>
            </a:r>
            <a:br>
              <a:rPr lang="el-GR" sz="1800" dirty="0">
                <a:ea typeface="Times New Roman" panose="02020603050405020304" pitchFamily="18" charset="0"/>
                <a:cs typeface="Times New Roman" panose="02020603050405020304" pitchFamily="18" charset="0"/>
              </a:rPr>
            </a:br>
            <a:r>
              <a:rPr lang="el-GR" sz="1400" dirty="0">
                <a:ea typeface="Times New Roman" panose="02020603050405020304" pitchFamily="18" charset="0"/>
                <a:cs typeface="Times New Roman" panose="02020603050405020304" pitchFamily="18" charset="0"/>
              </a:rPr>
              <a:t>‘Στις 9 Ιουνίου θα έχουμε Ευρωεκλογές</a:t>
            </a:r>
            <a:r>
              <a:rPr lang="en-US" sz="1400" dirty="0">
                <a:ea typeface="Times New Roman" panose="02020603050405020304" pitchFamily="18" charset="0"/>
                <a:cs typeface="Times New Roman" panose="02020603050405020304" pitchFamily="18" charset="0"/>
              </a:rPr>
              <a:t>. </a:t>
            </a:r>
            <a:r>
              <a:rPr lang="el-GR" sz="1400" dirty="0">
                <a:ea typeface="Times New Roman" panose="02020603050405020304" pitchFamily="18" charset="0"/>
                <a:cs typeface="Times New Roman" panose="02020603050405020304" pitchFamily="18" charset="0"/>
              </a:rPr>
              <a:t>Πόσο πολύ θα λέγατε ότι σας ενδιαφέρει το αποτέλεσμα των εκλογών αυτών;’</a:t>
            </a:r>
            <a:endParaRPr lang="en-GB" sz="1400" dirty="0"/>
          </a:p>
        </p:txBody>
      </p:sp>
      <p:sp>
        <p:nvSpPr>
          <p:cNvPr id="4" name="Slide Number Placeholder 3">
            <a:extLst>
              <a:ext uri="{FF2B5EF4-FFF2-40B4-BE49-F238E27FC236}">
                <a16:creationId xmlns:a16="http://schemas.microsoft.com/office/drawing/2014/main" id="{906307B6-60E5-0C06-4394-C76662DB7DF9}"/>
              </a:ext>
            </a:extLst>
          </p:cNvPr>
          <p:cNvSpPr>
            <a:spLocks noGrp="1"/>
          </p:cNvSpPr>
          <p:nvPr>
            <p:ph type="sldNum" sz="quarter" idx="10"/>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800" b="1" i="0" u="none" strike="noStrike" kern="1200" cap="none" spc="0" normalizeH="0" baseline="0" noProof="0" smtClean="0">
                <a:ln>
                  <a:noFill/>
                </a:ln>
                <a:solidFill>
                  <a:srgbClr val="4E5B6F"/>
                </a:solidFill>
                <a:effectLst>
                  <a:outerShdw blurRad="38100" dist="38100" dir="2700000" algn="tl">
                    <a:srgbClr val="000000">
                      <a:alpha val="43137"/>
                    </a:srgbClr>
                  </a:outerShdw>
                </a:effectLst>
                <a:uLnTx/>
                <a:uFillTx/>
                <a:latin typeface="Trebuchet MS"/>
                <a:ea typeface="+mj-ea"/>
                <a:cs typeface="+mj-cs"/>
              </a:rPr>
              <a:pPr marL="0" marR="0" lvl="0" indent="0" algn="ctr" defTabSz="914400" rtl="0" eaLnBrk="1" fontAlgn="auto" latinLnBrk="0" hangingPunct="1">
                <a:lnSpc>
                  <a:spcPct val="100000"/>
                </a:lnSpc>
                <a:spcBef>
                  <a:spcPct val="0"/>
                </a:spcBef>
                <a:spcAft>
                  <a:spcPts val="0"/>
                </a:spcAft>
                <a:buClrTx/>
                <a:buSzTx/>
                <a:buFontTx/>
                <a:buNone/>
                <a:tabLst/>
                <a:defRPr/>
              </a:pPr>
              <a:t>11</a:t>
            </a:fld>
            <a:endParaRPr kumimoji="0" lang="en-GB" sz="18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j-ea"/>
              <a:cs typeface="+mj-cs"/>
            </a:endParaRPr>
          </a:p>
        </p:txBody>
      </p:sp>
      <p:sp>
        <p:nvSpPr>
          <p:cNvPr id="15" name="TextBox 14">
            <a:extLst>
              <a:ext uri="{FF2B5EF4-FFF2-40B4-BE49-F238E27FC236}">
                <a16:creationId xmlns:a16="http://schemas.microsoft.com/office/drawing/2014/main" id="{AD1526A6-6637-3E9D-2C55-F6BFD578DA2E}"/>
              </a:ext>
            </a:extLst>
          </p:cNvPr>
          <p:cNvSpPr txBox="1"/>
          <p:nvPr/>
        </p:nvSpPr>
        <p:spPr>
          <a:xfrm>
            <a:off x="11664618" y="70407"/>
            <a:ext cx="648073" cy="4062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sp>
        <p:nvSpPr>
          <p:cNvPr id="2" name="TextBox 1">
            <a:extLst>
              <a:ext uri="{FF2B5EF4-FFF2-40B4-BE49-F238E27FC236}">
                <a16:creationId xmlns:a16="http://schemas.microsoft.com/office/drawing/2014/main" id="{4C72181E-E929-8927-6AA9-B1B701474379}"/>
              </a:ext>
            </a:extLst>
          </p:cNvPr>
          <p:cNvSpPr txBox="1"/>
          <p:nvPr/>
        </p:nvSpPr>
        <p:spPr>
          <a:xfrm>
            <a:off x="1055440" y="1856922"/>
            <a:ext cx="1224136" cy="507831"/>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90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Πολύ/Αρκετά </a:t>
            </a:r>
          </a:p>
          <a:p>
            <a:pPr marL="0" marR="0" lvl="0" indent="0" algn="ctr" defTabSz="914400" rtl="0" eaLnBrk="1" fontAlgn="auto" latinLnBrk="0" hangingPunct="1">
              <a:lnSpc>
                <a:spcPct val="100000"/>
              </a:lnSpc>
              <a:spcBef>
                <a:spcPts val="0"/>
              </a:spcBef>
              <a:spcAft>
                <a:spcPts val="0"/>
              </a:spcAft>
              <a:buClrTx/>
              <a:buSzTx/>
              <a:buFontTx/>
              <a:buNone/>
              <a:tabLst/>
              <a:defRPr/>
            </a:pPr>
            <a:r>
              <a:rPr lang="el-GR" sz="900" dirty="0">
                <a:solidFill>
                  <a:schemeClr val="bg1"/>
                </a:solidFill>
                <a:latin typeface="Calibri" panose="020F0502020204030204" pitchFamily="34" charset="0"/>
                <a:cs typeface="Calibri" panose="020F0502020204030204" pitchFamily="34" charset="0"/>
              </a:rPr>
              <a:t>61%</a:t>
            </a:r>
            <a:endParaRPr kumimoji="0" lang="el-GR" sz="90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90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72% τον Μάιο 2019</a:t>
            </a:r>
          </a:p>
        </p:txBody>
      </p:sp>
      <p:graphicFrame>
        <p:nvGraphicFramePr>
          <p:cNvPr id="6" name="Content Placeholder 8">
            <a:extLst>
              <a:ext uri="{FF2B5EF4-FFF2-40B4-BE49-F238E27FC236}">
                <a16:creationId xmlns:a16="http://schemas.microsoft.com/office/drawing/2014/main" id="{10DDC52F-11CC-72AB-B0C0-20FD82D81B7B}"/>
              </a:ext>
            </a:extLst>
          </p:cNvPr>
          <p:cNvGraphicFramePr>
            <a:graphicFrameLocks/>
          </p:cNvGraphicFramePr>
          <p:nvPr>
            <p:extLst>
              <p:ext uri="{D42A27DB-BD31-4B8C-83A1-F6EECF244321}">
                <p14:modId xmlns:p14="http://schemas.microsoft.com/office/powerpoint/2010/main" val="3683694754"/>
              </p:ext>
            </p:extLst>
          </p:nvPr>
        </p:nvGraphicFramePr>
        <p:xfrm>
          <a:off x="421870" y="3895977"/>
          <a:ext cx="5508614" cy="2324268"/>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Rounded Corners 6">
            <a:extLst>
              <a:ext uri="{FF2B5EF4-FFF2-40B4-BE49-F238E27FC236}">
                <a16:creationId xmlns:a16="http://schemas.microsoft.com/office/drawing/2014/main" id="{2ACC97D5-7ECC-C981-1D5D-245422EC35D9}"/>
              </a:ext>
            </a:extLst>
          </p:cNvPr>
          <p:cNvSpPr/>
          <p:nvPr/>
        </p:nvSpPr>
        <p:spPr>
          <a:xfrm>
            <a:off x="283022" y="3945384"/>
            <a:ext cx="5884986" cy="2324268"/>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EB064B45-E5AB-9D52-8E20-69ADF06EE005}"/>
              </a:ext>
            </a:extLst>
          </p:cNvPr>
          <p:cNvSpPr/>
          <p:nvPr/>
        </p:nvSpPr>
        <p:spPr>
          <a:xfrm>
            <a:off x="283021" y="1379937"/>
            <a:ext cx="5884985" cy="2475822"/>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8">
            <a:extLst>
              <a:ext uri="{FF2B5EF4-FFF2-40B4-BE49-F238E27FC236}">
                <a16:creationId xmlns:a16="http://schemas.microsoft.com/office/drawing/2014/main" id="{67583AC1-96A6-4AA6-46F3-E44F55A78409}"/>
              </a:ext>
            </a:extLst>
          </p:cNvPr>
          <p:cNvGraphicFramePr>
            <a:graphicFrameLocks/>
          </p:cNvGraphicFramePr>
          <p:nvPr>
            <p:extLst>
              <p:ext uri="{D42A27DB-BD31-4B8C-83A1-F6EECF244321}">
                <p14:modId xmlns:p14="http://schemas.microsoft.com/office/powerpoint/2010/main" val="2628549549"/>
              </p:ext>
            </p:extLst>
          </p:nvPr>
        </p:nvGraphicFramePr>
        <p:xfrm>
          <a:off x="6527373" y="2410776"/>
          <a:ext cx="5242757" cy="2602400"/>
        </p:xfrm>
        <a:graphic>
          <a:graphicData uri="http://schemas.openxmlformats.org/drawingml/2006/chart">
            <c:chart xmlns:c="http://schemas.openxmlformats.org/drawingml/2006/chart" xmlns:r="http://schemas.openxmlformats.org/officeDocument/2006/relationships" r:id="rId5"/>
          </a:graphicData>
        </a:graphic>
      </p:graphicFrame>
      <p:sp>
        <p:nvSpPr>
          <p:cNvPr id="10" name="Rectangle: Rounded Corners 9">
            <a:extLst>
              <a:ext uri="{FF2B5EF4-FFF2-40B4-BE49-F238E27FC236}">
                <a16:creationId xmlns:a16="http://schemas.microsoft.com/office/drawing/2014/main" id="{CA636100-556F-AC00-8875-E2213CBD1E00}"/>
              </a:ext>
            </a:extLst>
          </p:cNvPr>
          <p:cNvSpPr/>
          <p:nvPr/>
        </p:nvSpPr>
        <p:spPr>
          <a:xfrm>
            <a:off x="6456040" y="2364754"/>
            <a:ext cx="5508615" cy="2864446"/>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F8B25D70-635B-4B40-340F-1209605BF490}"/>
              </a:ext>
            </a:extLst>
          </p:cNvPr>
          <p:cNvSpPr txBox="1"/>
          <p:nvPr/>
        </p:nvSpPr>
        <p:spPr>
          <a:xfrm>
            <a:off x="8904312" y="6444044"/>
            <a:ext cx="2448272"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900" i="0" u="none" strike="noStrike" kern="1200" cap="none" spc="0" normalizeH="0" baseline="0" noProof="0" dirty="0">
                <a:ln>
                  <a:noFill/>
                </a:ln>
                <a:solidFill>
                  <a:prstClr val="white">
                    <a:lumMod val="50000"/>
                  </a:prstClr>
                </a:solidFill>
                <a:effectLst/>
                <a:uLnTx/>
                <a:uFillTx/>
                <a:latin typeface="Calibri" panose="020F0502020204030204" pitchFamily="34" charset="0"/>
                <a:ea typeface="Calibri" panose="020F0502020204030204" pitchFamily="34" charset="0"/>
                <a:cs typeface="Calibri" panose="020F0502020204030204" pitchFamily="34" charset="0"/>
              </a:rPr>
              <a:t>*  Βάση μικρότερη των 60 ατόμων</a:t>
            </a:r>
          </a:p>
        </p:txBody>
      </p:sp>
    </p:spTree>
    <p:extLst>
      <p:ext uri="{BB962C8B-B14F-4D97-AF65-F5344CB8AC3E}">
        <p14:creationId xmlns:p14="http://schemas.microsoft.com/office/powerpoint/2010/main" val="50154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arn(inVertical)">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Content Placeholder 29">
            <a:extLst>
              <a:ext uri="{FF2B5EF4-FFF2-40B4-BE49-F238E27FC236}">
                <a16:creationId xmlns:a16="http://schemas.microsoft.com/office/drawing/2014/main" id="{16509CBA-8802-4E80-A670-BC31BD6CF967}"/>
              </a:ext>
            </a:extLst>
          </p:cNvPr>
          <p:cNvGraphicFramePr>
            <a:graphicFrameLocks noGrp="1"/>
          </p:cNvGraphicFramePr>
          <p:nvPr>
            <p:ph idx="1"/>
          </p:nvPr>
        </p:nvGraphicFramePr>
        <p:xfrm>
          <a:off x="47328" y="1610150"/>
          <a:ext cx="11881314" cy="3363113"/>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a:extLst>
              <a:ext uri="{FF2B5EF4-FFF2-40B4-BE49-F238E27FC236}">
                <a16:creationId xmlns:a16="http://schemas.microsoft.com/office/drawing/2014/main" id="{87305AE5-0B64-4364-AB7C-4B6111FB60CC}"/>
              </a:ext>
            </a:extLst>
          </p:cNvPr>
          <p:cNvSpPr>
            <a:spLocks noGrp="1"/>
          </p:cNvSpPr>
          <p:nvPr>
            <p:ph type="title"/>
          </p:nvPr>
        </p:nvSpPr>
        <p:spPr>
          <a:xfrm>
            <a:off x="39829" y="56264"/>
            <a:ext cx="8352928" cy="1080120"/>
          </a:xfrm>
        </p:spPr>
        <p:txBody>
          <a:bodyPr/>
          <a:lstStyle/>
          <a:p>
            <a:r>
              <a:rPr lang="el-GR" dirty="0"/>
              <a:t>Πρόθεση ψήφου στις Ευρωεκλογές</a:t>
            </a:r>
            <a:br>
              <a:rPr lang="el-GR" dirty="0"/>
            </a:br>
            <a:r>
              <a:rPr lang="el-GR" sz="1400" dirty="0"/>
              <a:t>‘Και αν είχαμε την επόμενη Κυριακή Ευρωεκλογές τι θα ψηφίζατε;’ (αυθόρμητα)</a:t>
            </a:r>
          </a:p>
        </p:txBody>
      </p:sp>
      <p:sp>
        <p:nvSpPr>
          <p:cNvPr id="2" name="Slide Number Placeholder 3">
            <a:extLst>
              <a:ext uri="{FF2B5EF4-FFF2-40B4-BE49-F238E27FC236}">
                <a16:creationId xmlns:a16="http://schemas.microsoft.com/office/drawing/2014/main" id="{FAD9B5F9-4D35-43E0-B0FB-318CFBC36378}"/>
              </a:ext>
            </a:extLst>
          </p:cNvPr>
          <p:cNvSpPr txBox="1">
            <a:spLocks/>
          </p:cNvSpPr>
          <p:nvPr/>
        </p:nvSpPr>
        <p:spPr>
          <a:xfrm>
            <a:off x="11231893" y="6492876"/>
            <a:ext cx="96010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smtClean="0">
                <a:ln>
                  <a:noFill/>
                </a:ln>
                <a:solidFill>
                  <a:srgbClr val="4E5B6F"/>
                </a:solidFill>
                <a:effectLst>
                  <a:outerShdw blurRad="38100" dist="38100" dir="2700000" algn="tl">
                    <a:srgbClr val="000000">
                      <a:alpha val="43137"/>
                    </a:srgbClr>
                  </a:outerShdw>
                </a:effectLst>
                <a:uLnTx/>
                <a:uFillTx/>
                <a:latin typeface="Trebuchet MS"/>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12</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n-ea"/>
              <a:cs typeface="+mn-cs"/>
            </a:endParaRPr>
          </a:p>
        </p:txBody>
      </p:sp>
      <p:pic>
        <p:nvPicPr>
          <p:cNvPr id="18" name="Picture 13" descr="http://radio-lehovo.gr/wp-content/uploads/2015/02/KKE-logo.gif">
            <a:extLst>
              <a:ext uri="{FF2B5EF4-FFF2-40B4-BE49-F238E27FC236}">
                <a16:creationId xmlns:a16="http://schemas.microsoft.com/office/drawing/2014/main" id="{72313CCC-DE17-4D5F-9240-EDA7A443177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90861" y="5013176"/>
            <a:ext cx="452811" cy="45281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a:extLst>
              <a:ext uri="{FF2B5EF4-FFF2-40B4-BE49-F238E27FC236}">
                <a16:creationId xmlns:a16="http://schemas.microsoft.com/office/drawing/2014/main" id="{2B7EF8ED-A35B-4CEC-91DC-33D875C6F9D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79776" y="5006409"/>
            <a:ext cx="510823" cy="510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21" descr="Image result for Î½Î´ Î»Î¿Î³Î¿ÏÏÏÎ¿">
            <a:extLst>
              <a:ext uri="{FF2B5EF4-FFF2-40B4-BE49-F238E27FC236}">
                <a16:creationId xmlns:a16="http://schemas.microsoft.com/office/drawing/2014/main" id="{888EFE5F-0CC3-41CC-AF2E-3B3CE7808945}"/>
              </a:ext>
            </a:extLst>
          </p:cNvPr>
          <p:cNvPicPr/>
          <p:nvPr/>
        </p:nvPicPr>
        <p:blipFill rotWithShape="1">
          <a:blip r:embed="rId6" cstate="print">
            <a:extLst>
              <a:ext uri="{28A0092B-C50C-407E-A947-70E740481C1C}">
                <a14:useLocalDpi xmlns:a14="http://schemas.microsoft.com/office/drawing/2010/main" val="0"/>
              </a:ext>
            </a:extLst>
          </a:blip>
          <a:srcRect l="12673" t="4811" r="13145" b="8581"/>
          <a:stretch/>
        </p:blipFill>
        <p:spPr bwMode="auto">
          <a:xfrm>
            <a:off x="551384" y="5061431"/>
            <a:ext cx="441325" cy="311785"/>
          </a:xfrm>
          <a:prstGeom prst="rect">
            <a:avLst/>
          </a:prstGeom>
          <a:noFill/>
        </p:spPr>
      </p:pic>
      <p:pic>
        <p:nvPicPr>
          <p:cNvPr id="26" name="Picture 2">
            <a:extLst>
              <a:ext uri="{FF2B5EF4-FFF2-40B4-BE49-F238E27FC236}">
                <a16:creationId xmlns:a16="http://schemas.microsoft.com/office/drawing/2014/main" id="{0DB6D773-5FBA-4F6B-B5D5-141157275B1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312024" y="5069978"/>
            <a:ext cx="479049" cy="3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 name="TextBox 32">
            <a:extLst>
              <a:ext uri="{FF2B5EF4-FFF2-40B4-BE49-F238E27FC236}">
                <a16:creationId xmlns:a16="http://schemas.microsoft.com/office/drawing/2014/main" id="{E9F38AF6-A2BC-4567-B843-D413AEE0B0B9}"/>
              </a:ext>
            </a:extLst>
          </p:cNvPr>
          <p:cNvSpPr txBox="1"/>
          <p:nvPr/>
        </p:nvSpPr>
        <p:spPr>
          <a:xfrm>
            <a:off x="11136560" y="5065263"/>
            <a:ext cx="86409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ΔΑ</a:t>
            </a:r>
          </a:p>
        </p:txBody>
      </p:sp>
      <p:sp>
        <p:nvSpPr>
          <p:cNvPr id="35" name="TextBox 34">
            <a:extLst>
              <a:ext uri="{FF2B5EF4-FFF2-40B4-BE49-F238E27FC236}">
                <a16:creationId xmlns:a16="http://schemas.microsoft.com/office/drawing/2014/main" id="{F0B828E2-81B1-4778-994B-D87B9F4C84EA}"/>
              </a:ext>
            </a:extLst>
          </p:cNvPr>
          <p:cNvSpPr txBox="1"/>
          <p:nvPr/>
        </p:nvSpPr>
        <p:spPr>
          <a:xfrm>
            <a:off x="10416480" y="5045271"/>
            <a:ext cx="86409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Αναποφάσιστοι</a:t>
            </a:r>
          </a:p>
        </p:txBody>
      </p:sp>
      <p:sp>
        <p:nvSpPr>
          <p:cNvPr id="37" name="TextBox 36">
            <a:extLst>
              <a:ext uri="{FF2B5EF4-FFF2-40B4-BE49-F238E27FC236}">
                <a16:creationId xmlns:a16="http://schemas.microsoft.com/office/drawing/2014/main" id="{05F41191-0A18-4219-A68C-729D344D0018}"/>
              </a:ext>
            </a:extLst>
          </p:cNvPr>
          <p:cNvSpPr txBox="1"/>
          <p:nvPr/>
        </p:nvSpPr>
        <p:spPr>
          <a:xfrm>
            <a:off x="8976320" y="5003141"/>
            <a:ext cx="864096"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Άκυρο-Λευκό</a:t>
            </a:r>
          </a:p>
        </p:txBody>
      </p:sp>
      <p:sp>
        <p:nvSpPr>
          <p:cNvPr id="39" name="TextBox 38">
            <a:extLst>
              <a:ext uri="{FF2B5EF4-FFF2-40B4-BE49-F238E27FC236}">
                <a16:creationId xmlns:a16="http://schemas.microsoft.com/office/drawing/2014/main" id="{19C82CF2-3B35-47BE-97F9-01608723DE47}"/>
              </a:ext>
            </a:extLst>
          </p:cNvPr>
          <p:cNvSpPr txBox="1"/>
          <p:nvPr/>
        </p:nvSpPr>
        <p:spPr>
          <a:xfrm>
            <a:off x="9696400" y="5018529"/>
            <a:ext cx="864096"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1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Δε θα ψηφίσουν</a:t>
            </a:r>
          </a:p>
        </p:txBody>
      </p:sp>
      <p:sp>
        <p:nvSpPr>
          <p:cNvPr id="41" name="TextBox 40">
            <a:extLst>
              <a:ext uri="{FF2B5EF4-FFF2-40B4-BE49-F238E27FC236}">
                <a16:creationId xmlns:a16="http://schemas.microsoft.com/office/drawing/2014/main" id="{268ABE4C-94A0-41C6-A245-84C8844C487B}"/>
              </a:ext>
            </a:extLst>
          </p:cNvPr>
          <p:cNvSpPr txBox="1"/>
          <p:nvPr/>
        </p:nvSpPr>
        <p:spPr>
          <a:xfrm>
            <a:off x="8256240" y="5127841"/>
            <a:ext cx="86409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Λοιπά</a:t>
            </a:r>
          </a:p>
        </p:txBody>
      </p:sp>
      <p:pic>
        <p:nvPicPr>
          <p:cNvPr id="43" name="Picture 42" descr="Logo&#10;&#10;Description automatically generated">
            <a:extLst>
              <a:ext uri="{FF2B5EF4-FFF2-40B4-BE49-F238E27FC236}">
                <a16:creationId xmlns:a16="http://schemas.microsoft.com/office/drawing/2014/main" id="{E57068A2-2510-40D4-B635-ECD10229CD1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27448" y="5080427"/>
            <a:ext cx="689770" cy="307095"/>
          </a:xfrm>
          <a:prstGeom prst="rect">
            <a:avLst/>
          </a:prstGeom>
        </p:spPr>
      </p:pic>
      <p:sp>
        <p:nvSpPr>
          <p:cNvPr id="58" name="TextBox 57">
            <a:extLst>
              <a:ext uri="{FF2B5EF4-FFF2-40B4-BE49-F238E27FC236}">
                <a16:creationId xmlns:a16="http://schemas.microsoft.com/office/drawing/2014/main" id="{88D7EE55-2564-429F-BA9B-162F5D9F72E5}"/>
              </a:ext>
            </a:extLst>
          </p:cNvPr>
          <p:cNvSpPr txBox="1"/>
          <p:nvPr/>
        </p:nvSpPr>
        <p:spPr>
          <a:xfrm>
            <a:off x="10429731" y="3212976"/>
            <a:ext cx="1316920" cy="46166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b="1" i="0" u="none" strike="noStrike" kern="1200" cap="none" spc="0" normalizeH="0" baseline="0" noProof="0" dirty="0">
                <a:ln>
                  <a:noFill/>
                </a:ln>
                <a:solidFill>
                  <a:prstClr val="black"/>
                </a:solidFill>
                <a:effectLst/>
                <a:uLnTx/>
                <a:uFillTx/>
                <a:latin typeface="Trebuchet MS"/>
                <a:ea typeface="+mn-ea"/>
                <a:cs typeface="+mn-cs"/>
              </a:rPr>
              <a:t>Αδιευκρίνιστη ψήφος: </a:t>
            </a:r>
            <a:r>
              <a:rPr lang="el-GR" sz="1200" b="1" dirty="0">
                <a:solidFill>
                  <a:prstClr val="black"/>
                </a:solidFill>
                <a:latin typeface="Trebuchet MS"/>
              </a:rPr>
              <a:t>15</a:t>
            </a:r>
            <a:r>
              <a:rPr kumimoji="0" lang="el-GR" sz="1200" b="1" i="0" u="none" strike="noStrike" kern="1200" cap="none" spc="0" normalizeH="0" baseline="0" noProof="0" dirty="0">
                <a:ln>
                  <a:noFill/>
                </a:ln>
                <a:solidFill>
                  <a:prstClr val="black"/>
                </a:solidFill>
                <a:effectLst/>
                <a:uLnTx/>
                <a:uFillTx/>
                <a:latin typeface="Trebuchet MS"/>
                <a:ea typeface="+mn-ea"/>
                <a:cs typeface="+mn-cs"/>
              </a:rPr>
              <a:t>,0</a:t>
            </a:r>
          </a:p>
        </p:txBody>
      </p:sp>
      <p:pic>
        <p:nvPicPr>
          <p:cNvPr id="7" name="Picture 6" descr="Logo, company name&#10;&#10;Description automatically generated">
            <a:extLst>
              <a:ext uri="{FF2B5EF4-FFF2-40B4-BE49-F238E27FC236}">
                <a16:creationId xmlns:a16="http://schemas.microsoft.com/office/drawing/2014/main" id="{A04A14F7-0C78-118A-1171-6E4879A97F7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919536" y="5061431"/>
            <a:ext cx="577780" cy="324589"/>
          </a:xfrm>
          <a:prstGeom prst="rect">
            <a:avLst/>
          </a:prstGeom>
        </p:spPr>
      </p:pic>
      <p:pic>
        <p:nvPicPr>
          <p:cNvPr id="5" name="Picture 4" descr="Shape, arrow&#10;&#10;Description automatically generated">
            <a:extLst>
              <a:ext uri="{FF2B5EF4-FFF2-40B4-BE49-F238E27FC236}">
                <a16:creationId xmlns:a16="http://schemas.microsoft.com/office/drawing/2014/main" id="{A2E406D4-F2B0-CCF6-92BB-757AED0F232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447928" y="5013176"/>
            <a:ext cx="771325" cy="433624"/>
          </a:xfrm>
          <a:prstGeom prst="rect">
            <a:avLst/>
          </a:prstGeom>
        </p:spPr>
      </p:pic>
      <p:pic>
        <p:nvPicPr>
          <p:cNvPr id="6" name="Picture 5" descr="Logo&#10;&#10;Description automatically generated with low confidence">
            <a:extLst>
              <a:ext uri="{FF2B5EF4-FFF2-40B4-BE49-F238E27FC236}">
                <a16:creationId xmlns:a16="http://schemas.microsoft.com/office/drawing/2014/main" id="{8C90D4AA-0851-6BC6-AB58-ED91542665F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799856" y="5085184"/>
            <a:ext cx="587777" cy="297807"/>
          </a:xfrm>
          <a:prstGeom prst="rect">
            <a:avLst/>
          </a:prstGeom>
        </p:spPr>
      </p:pic>
      <p:pic>
        <p:nvPicPr>
          <p:cNvPr id="29" name="Picture 28" descr="A logo of a helmet&#10;&#10;Description automatically generated">
            <a:extLst>
              <a:ext uri="{FF2B5EF4-FFF2-40B4-BE49-F238E27FC236}">
                <a16:creationId xmlns:a16="http://schemas.microsoft.com/office/drawing/2014/main" id="{572539F6-5906-DCE0-6A79-BF5A135FE0D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359696" y="4959818"/>
            <a:ext cx="547118" cy="547118"/>
          </a:xfrm>
          <a:prstGeom prst="rect">
            <a:avLst/>
          </a:prstGeom>
        </p:spPr>
      </p:pic>
      <p:sp>
        <p:nvSpPr>
          <p:cNvPr id="4" name="TextBox 3">
            <a:extLst>
              <a:ext uri="{FF2B5EF4-FFF2-40B4-BE49-F238E27FC236}">
                <a16:creationId xmlns:a16="http://schemas.microsoft.com/office/drawing/2014/main" id="{9EBA7651-AC43-A3AE-801F-00C4E2326A42}"/>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pic>
        <p:nvPicPr>
          <p:cNvPr id="21" name="Picture 20" descr="A white logo with a red and blue background&#10;&#10;Description automatically generated">
            <a:extLst>
              <a:ext uri="{FF2B5EF4-FFF2-40B4-BE49-F238E27FC236}">
                <a16:creationId xmlns:a16="http://schemas.microsoft.com/office/drawing/2014/main" id="{BC1F9AC5-FC49-B65F-86E1-623643FED69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032104" y="5010075"/>
            <a:ext cx="452347" cy="452347"/>
          </a:xfrm>
          <a:prstGeom prst="rect">
            <a:avLst/>
          </a:prstGeom>
        </p:spPr>
      </p:pic>
      <p:sp>
        <p:nvSpPr>
          <p:cNvPr id="13" name="TextBox 12">
            <a:extLst>
              <a:ext uri="{FF2B5EF4-FFF2-40B4-BE49-F238E27FC236}">
                <a16:creationId xmlns:a16="http://schemas.microsoft.com/office/drawing/2014/main" id="{38FDFD14-C4A5-0330-D66F-815C342506DE}"/>
              </a:ext>
            </a:extLst>
          </p:cNvPr>
          <p:cNvSpPr txBox="1"/>
          <p:nvPr/>
        </p:nvSpPr>
        <p:spPr>
          <a:xfrm>
            <a:off x="443371" y="2123254"/>
            <a:ext cx="2376264" cy="276999"/>
          </a:xfrm>
          <a:prstGeom prst="rect">
            <a:avLst/>
          </a:prstGeom>
          <a:noFill/>
        </p:spPr>
        <p:txBody>
          <a:bodyPr wrap="square" rtlCol="0">
            <a:spAutoFit/>
          </a:bodyPr>
          <a:lstStyle/>
          <a:p>
            <a:r>
              <a:rPr lang="el-GR" sz="1200" dirty="0">
                <a:solidFill>
                  <a:schemeClr val="accent4">
                    <a:lumMod val="50000"/>
                  </a:schemeClr>
                </a:solidFill>
                <a:latin typeface="Calibri" panose="020F0502020204030204" pitchFamily="34" charset="0"/>
                <a:cs typeface="Calibri" panose="020F0502020204030204" pitchFamily="34" charset="0"/>
              </a:rPr>
              <a:t>Φεβρουάριος 2024</a:t>
            </a:r>
          </a:p>
        </p:txBody>
      </p:sp>
      <p:cxnSp>
        <p:nvCxnSpPr>
          <p:cNvPr id="23" name="Straight Connector 22">
            <a:extLst>
              <a:ext uri="{FF2B5EF4-FFF2-40B4-BE49-F238E27FC236}">
                <a16:creationId xmlns:a16="http://schemas.microsoft.com/office/drawing/2014/main" id="{84DA3316-DA89-3C3B-9848-A15B9E68BE5A}"/>
              </a:ext>
            </a:extLst>
          </p:cNvPr>
          <p:cNvCxnSpPr/>
          <p:nvPr/>
        </p:nvCxnSpPr>
        <p:spPr>
          <a:xfrm>
            <a:off x="112744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6DD8927D-4D7A-397D-7BC2-EF780E79D2D1}"/>
              </a:ext>
            </a:extLst>
          </p:cNvPr>
          <p:cNvCxnSpPr/>
          <p:nvPr/>
        </p:nvCxnSpPr>
        <p:spPr>
          <a:xfrm>
            <a:off x="479376"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BAAC917A-B265-AE9C-3BA9-0A6748943835}"/>
              </a:ext>
            </a:extLst>
          </p:cNvPr>
          <p:cNvCxnSpPr/>
          <p:nvPr/>
        </p:nvCxnSpPr>
        <p:spPr>
          <a:xfrm>
            <a:off x="184752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9C1E956B-5D32-CC3B-8271-92B5A20347E5}"/>
              </a:ext>
            </a:extLst>
          </p:cNvPr>
          <p:cNvCxnSpPr/>
          <p:nvPr/>
        </p:nvCxnSpPr>
        <p:spPr>
          <a:xfrm>
            <a:off x="256760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6F5BA154-2EDC-0619-539B-CBD7469CA25C}"/>
              </a:ext>
            </a:extLst>
          </p:cNvPr>
          <p:cNvCxnSpPr/>
          <p:nvPr/>
        </p:nvCxnSpPr>
        <p:spPr>
          <a:xfrm>
            <a:off x="328768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BA9A3C9B-10C2-8156-C5EB-944E3D1AF52B}"/>
              </a:ext>
            </a:extLst>
          </p:cNvPr>
          <p:cNvCxnSpPr/>
          <p:nvPr/>
        </p:nvCxnSpPr>
        <p:spPr>
          <a:xfrm>
            <a:off x="400776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40FD482E-53FE-9C81-0E94-749168AC22A5}"/>
              </a:ext>
            </a:extLst>
          </p:cNvPr>
          <p:cNvCxnSpPr/>
          <p:nvPr/>
        </p:nvCxnSpPr>
        <p:spPr>
          <a:xfrm>
            <a:off x="472784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238CB023-B6D5-CABA-81F1-F25031FD8EBC}"/>
              </a:ext>
            </a:extLst>
          </p:cNvPr>
          <p:cNvCxnSpPr/>
          <p:nvPr/>
        </p:nvCxnSpPr>
        <p:spPr>
          <a:xfrm>
            <a:off x="544792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194B2FDF-DCEF-090F-E13D-439857B252BD}"/>
              </a:ext>
            </a:extLst>
          </p:cNvPr>
          <p:cNvCxnSpPr/>
          <p:nvPr/>
        </p:nvCxnSpPr>
        <p:spPr>
          <a:xfrm>
            <a:off x="616800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3887F225-6EEB-D448-2208-AB742E3D616D}"/>
              </a:ext>
            </a:extLst>
          </p:cNvPr>
          <p:cNvCxnSpPr/>
          <p:nvPr/>
        </p:nvCxnSpPr>
        <p:spPr>
          <a:xfrm>
            <a:off x="688808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7CE9544D-689A-BC98-F967-7DF268D7E84F}"/>
              </a:ext>
            </a:extLst>
          </p:cNvPr>
          <p:cNvCxnSpPr/>
          <p:nvPr/>
        </p:nvCxnSpPr>
        <p:spPr>
          <a:xfrm>
            <a:off x="760816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a:extLst>
              <a:ext uri="{FF2B5EF4-FFF2-40B4-BE49-F238E27FC236}">
                <a16:creationId xmlns:a16="http://schemas.microsoft.com/office/drawing/2014/main" id="{571B8AFC-E068-7C92-C15E-8E7B6C15E02F}"/>
              </a:ext>
            </a:extLst>
          </p:cNvPr>
          <p:cNvCxnSpPr/>
          <p:nvPr/>
        </p:nvCxnSpPr>
        <p:spPr>
          <a:xfrm>
            <a:off x="832824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CC22ABFB-B5D4-CC02-5592-EBA799848A7C}"/>
              </a:ext>
            </a:extLst>
          </p:cNvPr>
          <p:cNvCxnSpPr/>
          <p:nvPr/>
        </p:nvCxnSpPr>
        <p:spPr>
          <a:xfrm>
            <a:off x="904832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45" name="Straight Connector 44">
            <a:extLst>
              <a:ext uri="{FF2B5EF4-FFF2-40B4-BE49-F238E27FC236}">
                <a16:creationId xmlns:a16="http://schemas.microsoft.com/office/drawing/2014/main" id="{96EA5BB0-2A2C-9100-3C6A-BB0706E45012}"/>
              </a:ext>
            </a:extLst>
          </p:cNvPr>
          <p:cNvCxnSpPr/>
          <p:nvPr/>
        </p:nvCxnSpPr>
        <p:spPr>
          <a:xfrm>
            <a:off x="976840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a:extLst>
              <a:ext uri="{FF2B5EF4-FFF2-40B4-BE49-F238E27FC236}">
                <a16:creationId xmlns:a16="http://schemas.microsoft.com/office/drawing/2014/main" id="{7E853C61-C4AC-A9CC-7875-857AE73C61BF}"/>
              </a:ext>
            </a:extLst>
          </p:cNvPr>
          <p:cNvCxnSpPr/>
          <p:nvPr/>
        </p:nvCxnSpPr>
        <p:spPr>
          <a:xfrm>
            <a:off x="1048848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a:extLst>
              <a:ext uri="{FF2B5EF4-FFF2-40B4-BE49-F238E27FC236}">
                <a16:creationId xmlns:a16="http://schemas.microsoft.com/office/drawing/2014/main" id="{D78B9A76-2288-05AA-22AA-FABCA137F2A2}"/>
              </a:ext>
            </a:extLst>
          </p:cNvPr>
          <p:cNvCxnSpPr/>
          <p:nvPr/>
        </p:nvCxnSpPr>
        <p:spPr>
          <a:xfrm>
            <a:off x="11856640" y="4797152"/>
            <a:ext cx="0" cy="66527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9" name="Table 18">
            <a:extLst>
              <a:ext uri="{FF2B5EF4-FFF2-40B4-BE49-F238E27FC236}">
                <a16:creationId xmlns:a16="http://schemas.microsoft.com/office/drawing/2014/main" id="{BBFB1DC0-FD76-A68B-A24C-C8AEAC32A791}"/>
              </a:ext>
            </a:extLst>
          </p:cNvPr>
          <p:cNvGraphicFramePr>
            <a:graphicFrameLocks noGrp="1"/>
          </p:cNvGraphicFramePr>
          <p:nvPr/>
        </p:nvGraphicFramePr>
        <p:xfrm>
          <a:off x="407368" y="2482096"/>
          <a:ext cx="11521280" cy="370840"/>
        </p:xfrm>
        <a:graphic>
          <a:graphicData uri="http://schemas.openxmlformats.org/drawingml/2006/table">
            <a:tbl>
              <a:tblPr firstRow="1" bandRow="1">
                <a:tableStyleId>{2D5ABB26-0587-4C30-8999-92F81FD0307C}</a:tableStyleId>
              </a:tblPr>
              <a:tblGrid>
                <a:gridCol w="720080">
                  <a:extLst>
                    <a:ext uri="{9D8B030D-6E8A-4147-A177-3AD203B41FA5}">
                      <a16:colId xmlns:a16="http://schemas.microsoft.com/office/drawing/2014/main" val="1170432764"/>
                    </a:ext>
                  </a:extLst>
                </a:gridCol>
                <a:gridCol w="720080">
                  <a:extLst>
                    <a:ext uri="{9D8B030D-6E8A-4147-A177-3AD203B41FA5}">
                      <a16:colId xmlns:a16="http://schemas.microsoft.com/office/drawing/2014/main" val="3604380302"/>
                    </a:ext>
                  </a:extLst>
                </a:gridCol>
                <a:gridCol w="720080">
                  <a:extLst>
                    <a:ext uri="{9D8B030D-6E8A-4147-A177-3AD203B41FA5}">
                      <a16:colId xmlns:a16="http://schemas.microsoft.com/office/drawing/2014/main" val="321903937"/>
                    </a:ext>
                  </a:extLst>
                </a:gridCol>
                <a:gridCol w="720080">
                  <a:extLst>
                    <a:ext uri="{9D8B030D-6E8A-4147-A177-3AD203B41FA5}">
                      <a16:colId xmlns:a16="http://schemas.microsoft.com/office/drawing/2014/main" val="1204183003"/>
                    </a:ext>
                  </a:extLst>
                </a:gridCol>
                <a:gridCol w="720080">
                  <a:extLst>
                    <a:ext uri="{9D8B030D-6E8A-4147-A177-3AD203B41FA5}">
                      <a16:colId xmlns:a16="http://schemas.microsoft.com/office/drawing/2014/main" val="742947402"/>
                    </a:ext>
                  </a:extLst>
                </a:gridCol>
                <a:gridCol w="720080">
                  <a:extLst>
                    <a:ext uri="{9D8B030D-6E8A-4147-A177-3AD203B41FA5}">
                      <a16:colId xmlns:a16="http://schemas.microsoft.com/office/drawing/2014/main" val="1724535743"/>
                    </a:ext>
                  </a:extLst>
                </a:gridCol>
                <a:gridCol w="720080">
                  <a:extLst>
                    <a:ext uri="{9D8B030D-6E8A-4147-A177-3AD203B41FA5}">
                      <a16:colId xmlns:a16="http://schemas.microsoft.com/office/drawing/2014/main" val="1300586708"/>
                    </a:ext>
                  </a:extLst>
                </a:gridCol>
                <a:gridCol w="720080">
                  <a:extLst>
                    <a:ext uri="{9D8B030D-6E8A-4147-A177-3AD203B41FA5}">
                      <a16:colId xmlns:a16="http://schemas.microsoft.com/office/drawing/2014/main" val="2723480567"/>
                    </a:ext>
                  </a:extLst>
                </a:gridCol>
                <a:gridCol w="720080">
                  <a:extLst>
                    <a:ext uri="{9D8B030D-6E8A-4147-A177-3AD203B41FA5}">
                      <a16:colId xmlns:a16="http://schemas.microsoft.com/office/drawing/2014/main" val="1509940543"/>
                    </a:ext>
                  </a:extLst>
                </a:gridCol>
                <a:gridCol w="720080">
                  <a:extLst>
                    <a:ext uri="{9D8B030D-6E8A-4147-A177-3AD203B41FA5}">
                      <a16:colId xmlns:a16="http://schemas.microsoft.com/office/drawing/2014/main" val="3885627778"/>
                    </a:ext>
                  </a:extLst>
                </a:gridCol>
                <a:gridCol w="720080">
                  <a:extLst>
                    <a:ext uri="{9D8B030D-6E8A-4147-A177-3AD203B41FA5}">
                      <a16:colId xmlns:a16="http://schemas.microsoft.com/office/drawing/2014/main" val="148124634"/>
                    </a:ext>
                  </a:extLst>
                </a:gridCol>
                <a:gridCol w="720080">
                  <a:extLst>
                    <a:ext uri="{9D8B030D-6E8A-4147-A177-3AD203B41FA5}">
                      <a16:colId xmlns:a16="http://schemas.microsoft.com/office/drawing/2014/main" val="1403765252"/>
                    </a:ext>
                  </a:extLst>
                </a:gridCol>
                <a:gridCol w="720080">
                  <a:extLst>
                    <a:ext uri="{9D8B030D-6E8A-4147-A177-3AD203B41FA5}">
                      <a16:colId xmlns:a16="http://schemas.microsoft.com/office/drawing/2014/main" val="1667533545"/>
                    </a:ext>
                  </a:extLst>
                </a:gridCol>
                <a:gridCol w="720080">
                  <a:extLst>
                    <a:ext uri="{9D8B030D-6E8A-4147-A177-3AD203B41FA5}">
                      <a16:colId xmlns:a16="http://schemas.microsoft.com/office/drawing/2014/main" val="165617756"/>
                    </a:ext>
                  </a:extLst>
                </a:gridCol>
                <a:gridCol w="720080">
                  <a:extLst>
                    <a:ext uri="{9D8B030D-6E8A-4147-A177-3AD203B41FA5}">
                      <a16:colId xmlns:a16="http://schemas.microsoft.com/office/drawing/2014/main" val="2091999422"/>
                    </a:ext>
                  </a:extLst>
                </a:gridCol>
                <a:gridCol w="720080">
                  <a:extLst>
                    <a:ext uri="{9D8B030D-6E8A-4147-A177-3AD203B41FA5}">
                      <a16:colId xmlns:a16="http://schemas.microsoft.com/office/drawing/2014/main" val="4187899106"/>
                    </a:ext>
                  </a:extLst>
                </a:gridCol>
              </a:tblGrid>
              <a:tr h="370840">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28,5</a:t>
                      </a:r>
                    </a:p>
                  </a:txBody>
                  <a:tcPr marL="7620" marR="7620" marT="7620" marB="0" anchor="ctr">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10,4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11,7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6,8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1,5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a:solidFill>
                            <a:schemeClr val="accent4">
                              <a:lumMod val="50000"/>
                            </a:schemeClr>
                          </a:solidFill>
                          <a:effectLst/>
                          <a:latin typeface="Calibri" panose="020F0502020204030204" pitchFamily="34" charset="0"/>
                        </a:rPr>
                        <a:t>6,3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a:solidFill>
                            <a:schemeClr val="accent4">
                              <a:lumMod val="50000"/>
                            </a:schemeClr>
                          </a:solidFill>
                          <a:effectLst/>
                          <a:latin typeface="Calibri" panose="020F0502020204030204" pitchFamily="34" charset="0"/>
                        </a:rPr>
                        <a:t>3,8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a:solidFill>
                            <a:schemeClr val="accent4">
                              <a:lumMod val="50000"/>
                            </a:schemeClr>
                          </a:solidFill>
                          <a:effectLst/>
                          <a:latin typeface="Calibri" panose="020F0502020204030204" pitchFamily="34" charset="0"/>
                        </a:rPr>
                        <a:t>2,4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2,1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1,9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0,7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2,1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3,2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5,2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a:solidFill>
                            <a:schemeClr val="accent4">
                              <a:lumMod val="50000"/>
                            </a:schemeClr>
                          </a:solidFill>
                          <a:effectLst/>
                          <a:latin typeface="Calibri" panose="020F0502020204030204" pitchFamily="34" charset="0"/>
                        </a:rPr>
                        <a:t>11,4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2,0</a:t>
                      </a:r>
                    </a:p>
                  </a:txBody>
                  <a:tcPr marL="7620" marR="7620" marT="762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7200294"/>
                  </a:ext>
                </a:extLst>
              </a:tr>
            </a:tbl>
          </a:graphicData>
        </a:graphic>
      </p:graphicFrame>
      <p:cxnSp>
        <p:nvCxnSpPr>
          <p:cNvPr id="8" name="Straight Connector 7">
            <a:extLst>
              <a:ext uri="{FF2B5EF4-FFF2-40B4-BE49-F238E27FC236}">
                <a16:creationId xmlns:a16="http://schemas.microsoft.com/office/drawing/2014/main" id="{82025BF5-36B8-FF33-647F-F7230737FE80}"/>
              </a:ext>
            </a:extLst>
          </p:cNvPr>
          <p:cNvCxnSpPr/>
          <p:nvPr/>
        </p:nvCxnSpPr>
        <p:spPr>
          <a:xfrm>
            <a:off x="11208568" y="4797152"/>
            <a:ext cx="0" cy="665270"/>
          </a:xfrm>
          <a:prstGeom prst="line">
            <a:avLst/>
          </a:prstGeom>
        </p:spPr>
        <p:style>
          <a:lnRef idx="1">
            <a:schemeClr val="dk1"/>
          </a:lnRef>
          <a:fillRef idx="0">
            <a:schemeClr val="dk1"/>
          </a:fillRef>
          <a:effectRef idx="0">
            <a:schemeClr val="dk1"/>
          </a:effectRef>
          <a:fontRef idx="minor">
            <a:schemeClr val="tx1"/>
          </a:fontRef>
        </p:style>
      </p:cxnSp>
      <p:pic>
        <p:nvPicPr>
          <p:cNvPr id="9" name="Picture 8" descr="A blue and white logo&#10;&#10;Description automatically generated">
            <a:extLst>
              <a:ext uri="{FF2B5EF4-FFF2-40B4-BE49-F238E27FC236}">
                <a16:creationId xmlns:a16="http://schemas.microsoft.com/office/drawing/2014/main" id="{96F1DAF9-8D7F-C34A-23A7-2915F6A29708}"/>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673410" y="4959818"/>
            <a:ext cx="642798" cy="642798"/>
          </a:xfrm>
          <a:prstGeom prst="rect">
            <a:avLst/>
          </a:prstGeom>
        </p:spPr>
      </p:pic>
    </p:spTree>
    <p:extLst>
      <p:ext uri="{BB962C8B-B14F-4D97-AF65-F5344CB8AC3E}">
        <p14:creationId xmlns:p14="http://schemas.microsoft.com/office/powerpoint/2010/main" val="2400556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Content Placeholder 29">
            <a:extLst>
              <a:ext uri="{FF2B5EF4-FFF2-40B4-BE49-F238E27FC236}">
                <a16:creationId xmlns:a16="http://schemas.microsoft.com/office/drawing/2014/main" id="{16509CBA-8802-4E80-A670-BC31BD6CF967}"/>
              </a:ext>
            </a:extLst>
          </p:cNvPr>
          <p:cNvGraphicFramePr>
            <a:graphicFrameLocks noGrp="1"/>
          </p:cNvGraphicFramePr>
          <p:nvPr>
            <p:ph idx="1"/>
          </p:nvPr>
        </p:nvGraphicFramePr>
        <p:xfrm>
          <a:off x="47334" y="1434039"/>
          <a:ext cx="11881314" cy="3363113"/>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a:extLst>
              <a:ext uri="{FF2B5EF4-FFF2-40B4-BE49-F238E27FC236}">
                <a16:creationId xmlns:a16="http://schemas.microsoft.com/office/drawing/2014/main" id="{87305AE5-0B64-4364-AB7C-4B6111FB60CC}"/>
              </a:ext>
            </a:extLst>
          </p:cNvPr>
          <p:cNvSpPr>
            <a:spLocks noGrp="1"/>
          </p:cNvSpPr>
          <p:nvPr>
            <p:ph type="title"/>
          </p:nvPr>
        </p:nvSpPr>
        <p:spPr>
          <a:xfrm>
            <a:off x="39829" y="56264"/>
            <a:ext cx="8352928" cy="1080120"/>
          </a:xfrm>
        </p:spPr>
        <p:txBody>
          <a:bodyPr/>
          <a:lstStyle/>
          <a:p>
            <a:r>
              <a:rPr lang="el-GR" dirty="0"/>
              <a:t>Εκτίμηση ψήφου</a:t>
            </a:r>
            <a:endParaRPr lang="el-GR" sz="1400" dirty="0"/>
          </a:p>
        </p:txBody>
      </p:sp>
      <p:sp>
        <p:nvSpPr>
          <p:cNvPr id="2" name="Slide Number Placeholder 3">
            <a:extLst>
              <a:ext uri="{FF2B5EF4-FFF2-40B4-BE49-F238E27FC236}">
                <a16:creationId xmlns:a16="http://schemas.microsoft.com/office/drawing/2014/main" id="{FAD9B5F9-4D35-43E0-B0FB-318CFBC36378}"/>
              </a:ext>
            </a:extLst>
          </p:cNvPr>
          <p:cNvSpPr txBox="1">
            <a:spLocks/>
          </p:cNvSpPr>
          <p:nvPr/>
        </p:nvSpPr>
        <p:spPr>
          <a:xfrm>
            <a:off x="11231893" y="6492876"/>
            <a:ext cx="96010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smtClean="0">
                <a:ln>
                  <a:noFill/>
                </a:ln>
                <a:solidFill>
                  <a:srgbClr val="4E5B6F"/>
                </a:solidFill>
                <a:effectLst>
                  <a:outerShdw blurRad="38100" dist="38100" dir="2700000" algn="tl">
                    <a:srgbClr val="000000">
                      <a:alpha val="43137"/>
                    </a:srgbClr>
                  </a:outerShdw>
                </a:effectLst>
                <a:uLnTx/>
                <a:uFillTx/>
                <a:latin typeface="Trebuchet MS"/>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13</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n-ea"/>
              <a:cs typeface="+mn-cs"/>
            </a:endParaRPr>
          </a:p>
        </p:txBody>
      </p:sp>
      <p:pic>
        <p:nvPicPr>
          <p:cNvPr id="18" name="Picture 13" descr="http://radio-lehovo.gr/wp-content/uploads/2015/02/KKE-logo.gif">
            <a:extLst>
              <a:ext uri="{FF2B5EF4-FFF2-40B4-BE49-F238E27FC236}">
                <a16:creationId xmlns:a16="http://schemas.microsoft.com/office/drawing/2014/main" id="{72313CCC-DE17-4D5F-9240-EDA7A443177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87688" y="5013176"/>
            <a:ext cx="452811" cy="45281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3">
            <a:extLst>
              <a:ext uri="{FF2B5EF4-FFF2-40B4-BE49-F238E27FC236}">
                <a16:creationId xmlns:a16="http://schemas.microsoft.com/office/drawing/2014/main" id="{2B7EF8ED-A35B-4CEC-91DC-33D875C6F9D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15880" y="5006409"/>
            <a:ext cx="510823" cy="510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21" descr="Image result for Î½Î´ Î»Î¿Î³Î¿ÏÏÏÎ¿">
            <a:extLst>
              <a:ext uri="{FF2B5EF4-FFF2-40B4-BE49-F238E27FC236}">
                <a16:creationId xmlns:a16="http://schemas.microsoft.com/office/drawing/2014/main" id="{888EFE5F-0CC3-41CC-AF2E-3B3CE7808945}"/>
              </a:ext>
            </a:extLst>
          </p:cNvPr>
          <p:cNvPicPr/>
          <p:nvPr/>
        </p:nvPicPr>
        <p:blipFill rotWithShape="1">
          <a:blip r:embed="rId6" cstate="print">
            <a:extLst>
              <a:ext uri="{28A0092B-C50C-407E-A947-70E740481C1C}">
                <a14:useLocalDpi xmlns:a14="http://schemas.microsoft.com/office/drawing/2010/main" val="0"/>
              </a:ext>
            </a:extLst>
          </a:blip>
          <a:srcRect l="12673" t="4811" r="13145" b="8581"/>
          <a:stretch/>
        </p:blipFill>
        <p:spPr bwMode="auto">
          <a:xfrm>
            <a:off x="623392" y="5061431"/>
            <a:ext cx="441325" cy="311785"/>
          </a:xfrm>
          <a:prstGeom prst="rect">
            <a:avLst/>
          </a:prstGeom>
          <a:noFill/>
        </p:spPr>
      </p:pic>
      <p:pic>
        <p:nvPicPr>
          <p:cNvPr id="26" name="Picture 2">
            <a:extLst>
              <a:ext uri="{FF2B5EF4-FFF2-40B4-BE49-F238E27FC236}">
                <a16:creationId xmlns:a16="http://schemas.microsoft.com/office/drawing/2014/main" id="{0DB6D773-5FBA-4F6B-B5D5-141157275B1D}"/>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05183" y="5069978"/>
            <a:ext cx="479049" cy="30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 name="TextBox 40">
            <a:extLst>
              <a:ext uri="{FF2B5EF4-FFF2-40B4-BE49-F238E27FC236}">
                <a16:creationId xmlns:a16="http://schemas.microsoft.com/office/drawing/2014/main" id="{268ABE4C-94A0-41C6-A245-84C8844C487B}"/>
              </a:ext>
            </a:extLst>
          </p:cNvPr>
          <p:cNvSpPr txBox="1"/>
          <p:nvPr/>
        </p:nvSpPr>
        <p:spPr>
          <a:xfrm>
            <a:off x="10992544" y="5051540"/>
            <a:ext cx="864096"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2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Λοιπά</a:t>
            </a:r>
          </a:p>
        </p:txBody>
      </p:sp>
      <p:pic>
        <p:nvPicPr>
          <p:cNvPr id="43" name="Picture 42" descr="Logo&#10;&#10;Description automatically generated">
            <a:extLst>
              <a:ext uri="{FF2B5EF4-FFF2-40B4-BE49-F238E27FC236}">
                <a16:creationId xmlns:a16="http://schemas.microsoft.com/office/drawing/2014/main" id="{E57068A2-2510-40D4-B635-ECD10229CD1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415480" y="5080427"/>
            <a:ext cx="689770" cy="307095"/>
          </a:xfrm>
          <a:prstGeom prst="rect">
            <a:avLst/>
          </a:prstGeom>
        </p:spPr>
      </p:pic>
      <p:pic>
        <p:nvPicPr>
          <p:cNvPr id="7" name="Picture 6" descr="Logo, company name&#10;&#10;Description automatically generated">
            <a:extLst>
              <a:ext uri="{FF2B5EF4-FFF2-40B4-BE49-F238E27FC236}">
                <a16:creationId xmlns:a16="http://schemas.microsoft.com/office/drawing/2014/main" id="{A04A14F7-0C78-118A-1171-6E4879A97F7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51584" y="5061431"/>
            <a:ext cx="577780" cy="324589"/>
          </a:xfrm>
          <a:prstGeom prst="rect">
            <a:avLst/>
          </a:prstGeom>
        </p:spPr>
      </p:pic>
      <p:pic>
        <p:nvPicPr>
          <p:cNvPr id="5" name="Picture 4" descr="Shape, arrow&#10;&#10;Description automatically generated">
            <a:extLst>
              <a:ext uri="{FF2B5EF4-FFF2-40B4-BE49-F238E27FC236}">
                <a16:creationId xmlns:a16="http://schemas.microsoft.com/office/drawing/2014/main" id="{A2E406D4-F2B0-CCF6-92BB-757AED0F232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672064" y="5013176"/>
            <a:ext cx="771325" cy="433624"/>
          </a:xfrm>
          <a:prstGeom prst="rect">
            <a:avLst/>
          </a:prstGeom>
        </p:spPr>
      </p:pic>
      <p:pic>
        <p:nvPicPr>
          <p:cNvPr id="6" name="Picture 5" descr="Logo&#10;&#10;Description automatically generated with low confidence">
            <a:extLst>
              <a:ext uri="{FF2B5EF4-FFF2-40B4-BE49-F238E27FC236}">
                <a16:creationId xmlns:a16="http://schemas.microsoft.com/office/drawing/2014/main" id="{8C90D4AA-0851-6BC6-AB58-ED91542665F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879976" y="5085184"/>
            <a:ext cx="587777" cy="297807"/>
          </a:xfrm>
          <a:prstGeom prst="rect">
            <a:avLst/>
          </a:prstGeom>
        </p:spPr>
      </p:pic>
      <p:pic>
        <p:nvPicPr>
          <p:cNvPr id="29" name="Picture 28" descr="A logo of a helmet&#10;&#10;Description automatically generated">
            <a:extLst>
              <a:ext uri="{FF2B5EF4-FFF2-40B4-BE49-F238E27FC236}">
                <a16:creationId xmlns:a16="http://schemas.microsoft.com/office/drawing/2014/main" id="{572539F6-5906-DCE0-6A79-BF5A135FE0D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108722" y="4959818"/>
            <a:ext cx="547118" cy="547118"/>
          </a:xfrm>
          <a:prstGeom prst="rect">
            <a:avLst/>
          </a:prstGeom>
        </p:spPr>
      </p:pic>
      <p:sp>
        <p:nvSpPr>
          <p:cNvPr id="4" name="TextBox 3">
            <a:extLst>
              <a:ext uri="{FF2B5EF4-FFF2-40B4-BE49-F238E27FC236}">
                <a16:creationId xmlns:a16="http://schemas.microsoft.com/office/drawing/2014/main" id="{9EBA7651-AC43-A3AE-801F-00C4E2326A42}"/>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pic>
        <p:nvPicPr>
          <p:cNvPr id="21" name="Picture 20" descr="A white logo with a red and blue background&#10;&#10;Description automatically generated">
            <a:extLst>
              <a:ext uri="{FF2B5EF4-FFF2-40B4-BE49-F238E27FC236}">
                <a16:creationId xmlns:a16="http://schemas.microsoft.com/office/drawing/2014/main" id="{BC1F9AC5-FC49-B65F-86E1-623643FED697}"/>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595981" y="5010075"/>
            <a:ext cx="452347" cy="452347"/>
          </a:xfrm>
          <a:prstGeom prst="rect">
            <a:avLst/>
          </a:prstGeom>
        </p:spPr>
      </p:pic>
      <p:cxnSp>
        <p:nvCxnSpPr>
          <p:cNvPr id="23" name="Straight Connector 22">
            <a:extLst>
              <a:ext uri="{FF2B5EF4-FFF2-40B4-BE49-F238E27FC236}">
                <a16:creationId xmlns:a16="http://schemas.microsoft.com/office/drawing/2014/main" id="{84DA3316-DA89-3C3B-9848-A15B9E68BE5A}"/>
              </a:ext>
            </a:extLst>
          </p:cNvPr>
          <p:cNvCxnSpPr/>
          <p:nvPr/>
        </p:nvCxnSpPr>
        <p:spPr>
          <a:xfrm>
            <a:off x="1271464"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6DD8927D-4D7A-397D-7BC2-EF780E79D2D1}"/>
              </a:ext>
            </a:extLst>
          </p:cNvPr>
          <p:cNvCxnSpPr/>
          <p:nvPr/>
        </p:nvCxnSpPr>
        <p:spPr>
          <a:xfrm>
            <a:off x="40736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BAAC917A-B265-AE9C-3BA9-0A6748943835}"/>
              </a:ext>
            </a:extLst>
          </p:cNvPr>
          <p:cNvCxnSpPr/>
          <p:nvPr/>
        </p:nvCxnSpPr>
        <p:spPr>
          <a:xfrm>
            <a:off x="2207568"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9C1E956B-5D32-CC3B-8271-92B5A20347E5}"/>
              </a:ext>
            </a:extLst>
          </p:cNvPr>
          <p:cNvCxnSpPr/>
          <p:nvPr/>
        </p:nvCxnSpPr>
        <p:spPr>
          <a:xfrm>
            <a:off x="3071664"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6F5BA154-2EDC-0619-539B-CBD7469CA25C}"/>
              </a:ext>
            </a:extLst>
          </p:cNvPr>
          <p:cNvCxnSpPr/>
          <p:nvPr/>
        </p:nvCxnSpPr>
        <p:spPr>
          <a:xfrm>
            <a:off x="3935760"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BA9A3C9B-10C2-8156-C5EB-944E3D1AF52B}"/>
              </a:ext>
            </a:extLst>
          </p:cNvPr>
          <p:cNvCxnSpPr/>
          <p:nvPr/>
        </p:nvCxnSpPr>
        <p:spPr>
          <a:xfrm>
            <a:off x="4871864"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40FD482E-53FE-9C81-0E94-749168AC22A5}"/>
              </a:ext>
            </a:extLst>
          </p:cNvPr>
          <p:cNvCxnSpPr/>
          <p:nvPr/>
        </p:nvCxnSpPr>
        <p:spPr>
          <a:xfrm>
            <a:off x="5735960"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238CB023-B6D5-CABA-81F1-F25031FD8EBC}"/>
              </a:ext>
            </a:extLst>
          </p:cNvPr>
          <p:cNvCxnSpPr/>
          <p:nvPr/>
        </p:nvCxnSpPr>
        <p:spPr>
          <a:xfrm>
            <a:off x="6600056"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194B2FDF-DCEF-090F-E13D-439857B252BD}"/>
              </a:ext>
            </a:extLst>
          </p:cNvPr>
          <p:cNvCxnSpPr/>
          <p:nvPr/>
        </p:nvCxnSpPr>
        <p:spPr>
          <a:xfrm>
            <a:off x="7536160"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a:extLst>
              <a:ext uri="{FF2B5EF4-FFF2-40B4-BE49-F238E27FC236}">
                <a16:creationId xmlns:a16="http://schemas.microsoft.com/office/drawing/2014/main" id="{3887F225-6EEB-D448-2208-AB742E3D616D}"/>
              </a:ext>
            </a:extLst>
          </p:cNvPr>
          <p:cNvCxnSpPr/>
          <p:nvPr/>
        </p:nvCxnSpPr>
        <p:spPr>
          <a:xfrm>
            <a:off x="8400256"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7CE9544D-689A-BC98-F967-7DF268D7E84F}"/>
              </a:ext>
            </a:extLst>
          </p:cNvPr>
          <p:cNvCxnSpPr/>
          <p:nvPr/>
        </p:nvCxnSpPr>
        <p:spPr>
          <a:xfrm>
            <a:off x="9264352"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42" name="Straight Connector 41">
            <a:extLst>
              <a:ext uri="{FF2B5EF4-FFF2-40B4-BE49-F238E27FC236}">
                <a16:creationId xmlns:a16="http://schemas.microsoft.com/office/drawing/2014/main" id="{571B8AFC-E068-7C92-C15E-8E7B6C15E02F}"/>
              </a:ext>
            </a:extLst>
          </p:cNvPr>
          <p:cNvCxnSpPr/>
          <p:nvPr/>
        </p:nvCxnSpPr>
        <p:spPr>
          <a:xfrm>
            <a:off x="10992544" y="4797152"/>
            <a:ext cx="0" cy="665270"/>
          </a:xfrm>
          <a:prstGeom prst="line">
            <a:avLst/>
          </a:prstGeom>
        </p:spPr>
        <p:style>
          <a:lnRef idx="1">
            <a:schemeClr val="dk1"/>
          </a:lnRef>
          <a:fillRef idx="0">
            <a:schemeClr val="dk1"/>
          </a:fillRef>
          <a:effectRef idx="0">
            <a:schemeClr val="dk1"/>
          </a:effectRef>
          <a:fontRef idx="minor">
            <a:schemeClr val="tx1"/>
          </a:fontRef>
        </p:style>
      </p:cxnSp>
      <p:cxnSp>
        <p:nvCxnSpPr>
          <p:cNvPr id="44" name="Straight Connector 43">
            <a:extLst>
              <a:ext uri="{FF2B5EF4-FFF2-40B4-BE49-F238E27FC236}">
                <a16:creationId xmlns:a16="http://schemas.microsoft.com/office/drawing/2014/main" id="{CC22ABFB-B5D4-CC02-5592-EBA799848A7C}"/>
              </a:ext>
            </a:extLst>
          </p:cNvPr>
          <p:cNvCxnSpPr/>
          <p:nvPr/>
        </p:nvCxnSpPr>
        <p:spPr>
          <a:xfrm>
            <a:off x="11928648" y="4797152"/>
            <a:ext cx="0" cy="665270"/>
          </a:xfrm>
          <a:prstGeom prst="line">
            <a:avLst/>
          </a:prstGeom>
        </p:spPr>
        <p:style>
          <a:lnRef idx="1">
            <a:schemeClr val="dk1"/>
          </a:lnRef>
          <a:fillRef idx="0">
            <a:schemeClr val="dk1"/>
          </a:fillRef>
          <a:effectRef idx="0">
            <a:schemeClr val="dk1"/>
          </a:effectRef>
          <a:fontRef idx="minor">
            <a:schemeClr val="tx1"/>
          </a:fontRef>
        </p:style>
      </p:cxnSp>
      <p:pic>
        <p:nvPicPr>
          <p:cNvPr id="8" name="Picture 7" descr="A blue and white logo&#10;&#10;Description automatically generated">
            <a:extLst>
              <a:ext uri="{FF2B5EF4-FFF2-40B4-BE49-F238E27FC236}">
                <a16:creationId xmlns:a16="http://schemas.microsoft.com/office/drawing/2014/main" id="{637B12CA-00A3-CD1A-B16C-960F4A8DB34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9336360" y="4821089"/>
            <a:ext cx="768151" cy="768151"/>
          </a:xfrm>
          <a:prstGeom prst="rect">
            <a:avLst/>
          </a:prstGeom>
        </p:spPr>
      </p:pic>
      <p:graphicFrame>
        <p:nvGraphicFramePr>
          <p:cNvPr id="54" name="Table 53">
            <a:extLst>
              <a:ext uri="{FF2B5EF4-FFF2-40B4-BE49-F238E27FC236}">
                <a16:creationId xmlns:a16="http://schemas.microsoft.com/office/drawing/2014/main" id="{F3A25B15-2145-C3DE-EB67-95536404594F}"/>
              </a:ext>
            </a:extLst>
          </p:cNvPr>
          <p:cNvGraphicFramePr>
            <a:graphicFrameLocks noGrp="1"/>
          </p:cNvGraphicFramePr>
          <p:nvPr/>
        </p:nvGraphicFramePr>
        <p:xfrm>
          <a:off x="407368" y="2276872"/>
          <a:ext cx="11449269" cy="370840"/>
        </p:xfrm>
        <a:graphic>
          <a:graphicData uri="http://schemas.openxmlformats.org/drawingml/2006/table">
            <a:tbl>
              <a:tblPr firstRow="1" bandRow="1">
                <a:tableStyleId>{2D5ABB26-0587-4C30-8999-92F81FD0307C}</a:tableStyleId>
              </a:tblPr>
              <a:tblGrid>
                <a:gridCol w="880713">
                  <a:extLst>
                    <a:ext uri="{9D8B030D-6E8A-4147-A177-3AD203B41FA5}">
                      <a16:colId xmlns:a16="http://schemas.microsoft.com/office/drawing/2014/main" val="1170432764"/>
                    </a:ext>
                  </a:extLst>
                </a:gridCol>
                <a:gridCol w="880713">
                  <a:extLst>
                    <a:ext uri="{9D8B030D-6E8A-4147-A177-3AD203B41FA5}">
                      <a16:colId xmlns:a16="http://schemas.microsoft.com/office/drawing/2014/main" val="3604380302"/>
                    </a:ext>
                  </a:extLst>
                </a:gridCol>
                <a:gridCol w="880713">
                  <a:extLst>
                    <a:ext uri="{9D8B030D-6E8A-4147-A177-3AD203B41FA5}">
                      <a16:colId xmlns:a16="http://schemas.microsoft.com/office/drawing/2014/main" val="321903937"/>
                    </a:ext>
                  </a:extLst>
                </a:gridCol>
                <a:gridCol w="880713">
                  <a:extLst>
                    <a:ext uri="{9D8B030D-6E8A-4147-A177-3AD203B41FA5}">
                      <a16:colId xmlns:a16="http://schemas.microsoft.com/office/drawing/2014/main" val="1204183003"/>
                    </a:ext>
                  </a:extLst>
                </a:gridCol>
                <a:gridCol w="880713">
                  <a:extLst>
                    <a:ext uri="{9D8B030D-6E8A-4147-A177-3AD203B41FA5}">
                      <a16:colId xmlns:a16="http://schemas.microsoft.com/office/drawing/2014/main" val="742947402"/>
                    </a:ext>
                  </a:extLst>
                </a:gridCol>
                <a:gridCol w="880713">
                  <a:extLst>
                    <a:ext uri="{9D8B030D-6E8A-4147-A177-3AD203B41FA5}">
                      <a16:colId xmlns:a16="http://schemas.microsoft.com/office/drawing/2014/main" val="1724535743"/>
                    </a:ext>
                  </a:extLst>
                </a:gridCol>
                <a:gridCol w="880713">
                  <a:extLst>
                    <a:ext uri="{9D8B030D-6E8A-4147-A177-3AD203B41FA5}">
                      <a16:colId xmlns:a16="http://schemas.microsoft.com/office/drawing/2014/main" val="1300586708"/>
                    </a:ext>
                  </a:extLst>
                </a:gridCol>
                <a:gridCol w="880713">
                  <a:extLst>
                    <a:ext uri="{9D8B030D-6E8A-4147-A177-3AD203B41FA5}">
                      <a16:colId xmlns:a16="http://schemas.microsoft.com/office/drawing/2014/main" val="2723480567"/>
                    </a:ext>
                  </a:extLst>
                </a:gridCol>
                <a:gridCol w="880713">
                  <a:extLst>
                    <a:ext uri="{9D8B030D-6E8A-4147-A177-3AD203B41FA5}">
                      <a16:colId xmlns:a16="http://schemas.microsoft.com/office/drawing/2014/main" val="3885627778"/>
                    </a:ext>
                  </a:extLst>
                </a:gridCol>
                <a:gridCol w="880713">
                  <a:extLst>
                    <a:ext uri="{9D8B030D-6E8A-4147-A177-3AD203B41FA5}">
                      <a16:colId xmlns:a16="http://schemas.microsoft.com/office/drawing/2014/main" val="1403765252"/>
                    </a:ext>
                  </a:extLst>
                </a:gridCol>
                <a:gridCol w="880713">
                  <a:extLst>
                    <a:ext uri="{9D8B030D-6E8A-4147-A177-3AD203B41FA5}">
                      <a16:colId xmlns:a16="http://schemas.microsoft.com/office/drawing/2014/main" val="1667533545"/>
                    </a:ext>
                  </a:extLst>
                </a:gridCol>
                <a:gridCol w="880713">
                  <a:extLst>
                    <a:ext uri="{9D8B030D-6E8A-4147-A177-3AD203B41FA5}">
                      <a16:colId xmlns:a16="http://schemas.microsoft.com/office/drawing/2014/main" val="764331053"/>
                    </a:ext>
                  </a:extLst>
                </a:gridCol>
                <a:gridCol w="880713">
                  <a:extLst>
                    <a:ext uri="{9D8B030D-6E8A-4147-A177-3AD203B41FA5}">
                      <a16:colId xmlns:a16="http://schemas.microsoft.com/office/drawing/2014/main" val="4187899106"/>
                    </a:ext>
                  </a:extLst>
                </a:gridCol>
              </a:tblGrid>
              <a:tr h="370840">
                <a:tc>
                  <a:txBody>
                    <a:bodyPr/>
                    <a:lstStyle/>
                    <a:p>
                      <a:pPr algn="ctr" fontAlgn="ctr"/>
                      <a:r>
                        <a:rPr lang="el-GR" sz="1200" b="0" u="none" strike="noStrike" dirty="0">
                          <a:solidFill>
                            <a:schemeClr val="accent4">
                              <a:lumMod val="50000"/>
                            </a:schemeClr>
                          </a:solidFill>
                          <a:effectLst/>
                        </a:rPr>
                        <a:t>36,5</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13,3</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a:solidFill>
                            <a:schemeClr val="accent4">
                              <a:lumMod val="50000"/>
                            </a:schemeClr>
                          </a:solidFill>
                          <a:effectLst/>
                        </a:rPr>
                        <a:t>14,9</a:t>
                      </a:r>
                      <a:endParaRPr lang="el-GR" sz="1200" b="0" i="0" u="none" strike="noStrike">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8,7</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2,0</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8,0</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4,9</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3,1</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2,7</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2,5</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1,0</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i="0" u="none" strike="noStrike" dirty="0">
                          <a:solidFill>
                            <a:schemeClr val="accent4">
                              <a:lumMod val="50000"/>
                            </a:schemeClr>
                          </a:solidFill>
                          <a:effectLst/>
                          <a:latin typeface="Calibri" panose="020F0502020204030204" pitchFamily="34" charset="0"/>
                        </a:rPr>
                        <a: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ctr"/>
                      <a:r>
                        <a:rPr lang="el-GR" sz="1200" b="0" u="none" strike="noStrike" dirty="0">
                          <a:solidFill>
                            <a:schemeClr val="accent4">
                              <a:lumMod val="50000"/>
                            </a:schemeClr>
                          </a:solidFill>
                          <a:effectLst/>
                        </a:rPr>
                        <a:t>2,4</a:t>
                      </a:r>
                      <a:endParaRPr lang="el-GR" sz="1200" b="0" i="0" u="none" strike="noStrike" dirty="0">
                        <a:solidFill>
                          <a:schemeClr val="accent4">
                            <a:lumMod val="50000"/>
                          </a:schemeClr>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7200294"/>
                  </a:ext>
                </a:extLst>
              </a:tr>
            </a:tbl>
          </a:graphicData>
        </a:graphic>
      </p:graphicFrame>
      <p:sp>
        <p:nvSpPr>
          <p:cNvPr id="55" name="TextBox 54">
            <a:extLst>
              <a:ext uri="{FF2B5EF4-FFF2-40B4-BE49-F238E27FC236}">
                <a16:creationId xmlns:a16="http://schemas.microsoft.com/office/drawing/2014/main" id="{1C4991F0-0FFC-1AD7-B3DA-D0348C4A7335}"/>
              </a:ext>
            </a:extLst>
          </p:cNvPr>
          <p:cNvSpPr txBox="1"/>
          <p:nvPr/>
        </p:nvSpPr>
        <p:spPr>
          <a:xfrm>
            <a:off x="623392" y="1916832"/>
            <a:ext cx="2376264" cy="276999"/>
          </a:xfrm>
          <a:prstGeom prst="rect">
            <a:avLst/>
          </a:prstGeom>
          <a:noFill/>
        </p:spPr>
        <p:txBody>
          <a:bodyPr wrap="square" rtlCol="0">
            <a:spAutoFit/>
          </a:bodyPr>
          <a:lstStyle/>
          <a:p>
            <a:r>
              <a:rPr lang="el-GR" sz="1200" dirty="0">
                <a:solidFill>
                  <a:schemeClr val="accent4">
                    <a:lumMod val="50000"/>
                  </a:schemeClr>
                </a:solidFill>
                <a:latin typeface="Calibri" panose="020F0502020204030204" pitchFamily="34" charset="0"/>
                <a:cs typeface="Calibri" panose="020F0502020204030204" pitchFamily="34" charset="0"/>
              </a:rPr>
              <a:t>Φεβρουάριος 2024</a:t>
            </a:r>
          </a:p>
        </p:txBody>
      </p:sp>
      <p:cxnSp>
        <p:nvCxnSpPr>
          <p:cNvPr id="9" name="Straight Connector 8">
            <a:extLst>
              <a:ext uri="{FF2B5EF4-FFF2-40B4-BE49-F238E27FC236}">
                <a16:creationId xmlns:a16="http://schemas.microsoft.com/office/drawing/2014/main" id="{A69CDF0F-8243-3C6F-A311-5453DE5B191B}"/>
              </a:ext>
            </a:extLst>
          </p:cNvPr>
          <p:cNvCxnSpPr/>
          <p:nvPr/>
        </p:nvCxnSpPr>
        <p:spPr>
          <a:xfrm>
            <a:off x="10200456" y="4797152"/>
            <a:ext cx="0" cy="665270"/>
          </a:xfrm>
          <a:prstGeom prst="line">
            <a:avLst/>
          </a:prstGeom>
        </p:spPr>
        <p:style>
          <a:lnRef idx="1">
            <a:schemeClr val="dk1"/>
          </a:lnRef>
          <a:fillRef idx="0">
            <a:schemeClr val="dk1"/>
          </a:fillRef>
          <a:effectRef idx="0">
            <a:schemeClr val="dk1"/>
          </a:effectRef>
          <a:fontRef idx="minor">
            <a:schemeClr val="tx1"/>
          </a:fontRef>
        </p:style>
      </p:cxnSp>
      <p:pic>
        <p:nvPicPr>
          <p:cNvPr id="11" name="Picture 10" descr="A red and blue logo&#10;&#10;Description automatically generated">
            <a:extLst>
              <a:ext uri="{FF2B5EF4-FFF2-40B4-BE49-F238E27FC236}">
                <a16:creationId xmlns:a16="http://schemas.microsoft.com/office/drawing/2014/main" id="{01120FA5-C2AB-0B42-2418-1F5AEA295657}"/>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250158" y="5039714"/>
            <a:ext cx="692684" cy="387326"/>
          </a:xfrm>
          <a:prstGeom prst="rect">
            <a:avLst/>
          </a:prstGeom>
        </p:spPr>
      </p:pic>
      <p:sp>
        <p:nvSpPr>
          <p:cNvPr id="10" name="Speech Bubble: Rectangle with Corners Rounded 9">
            <a:extLst>
              <a:ext uri="{FF2B5EF4-FFF2-40B4-BE49-F238E27FC236}">
                <a16:creationId xmlns:a16="http://schemas.microsoft.com/office/drawing/2014/main" id="{265C8B30-CE0D-2C8E-DF73-6EE465E745B1}"/>
              </a:ext>
            </a:extLst>
          </p:cNvPr>
          <p:cNvSpPr/>
          <p:nvPr/>
        </p:nvSpPr>
        <p:spPr>
          <a:xfrm>
            <a:off x="10344472" y="3429000"/>
            <a:ext cx="1656182" cy="665270"/>
          </a:xfrm>
          <a:prstGeom prst="wedgeRoundRectCallout">
            <a:avLst>
              <a:gd name="adj1" fmla="val 18193"/>
              <a:gd name="adj2" fmla="val 6569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l-GR" sz="1200" dirty="0">
                <a:latin typeface="Calibri" panose="020F0502020204030204" pitchFamily="34" charset="0"/>
                <a:ea typeface="Calibri" panose="020F0502020204030204" pitchFamily="34" charset="0"/>
                <a:cs typeface="Calibri" panose="020F0502020204030204" pitchFamily="34" charset="0"/>
              </a:rPr>
              <a:t>Κόσμος</a:t>
            </a:r>
            <a:r>
              <a:rPr lang="en-US" sz="1200" dirty="0">
                <a:latin typeface="Calibri" panose="020F0502020204030204" pitchFamily="34" charset="0"/>
                <a:ea typeface="Calibri" panose="020F0502020204030204" pitchFamily="34" charset="0"/>
                <a:cs typeface="Calibri" panose="020F0502020204030204" pitchFamily="34" charset="0"/>
              </a:rPr>
              <a:t> 0,6%</a:t>
            </a:r>
            <a:endParaRPr lang="el-GR" sz="1200" dirty="0">
              <a:latin typeface="Calibri" panose="020F0502020204030204" pitchFamily="34" charset="0"/>
              <a:ea typeface="Calibri" panose="020F0502020204030204" pitchFamily="34" charset="0"/>
              <a:cs typeface="Calibri" panose="020F0502020204030204" pitchFamily="34" charset="0"/>
            </a:endParaRPr>
          </a:p>
          <a:p>
            <a:pPr algn="ctr"/>
            <a:r>
              <a:rPr lang="el-GR" sz="1200" dirty="0" err="1">
                <a:latin typeface="Calibri" panose="020F0502020204030204" pitchFamily="34" charset="0"/>
                <a:ea typeface="Calibri" panose="020F0502020204030204" pitchFamily="34" charset="0"/>
                <a:cs typeface="Calibri" panose="020F0502020204030204" pitchFamily="34" charset="0"/>
              </a:rPr>
              <a:t>ΑΝΤΑΡΣΥΑ</a:t>
            </a:r>
            <a:r>
              <a:rPr lang="el-GR" sz="1200" dirty="0">
                <a:latin typeface="Calibri" panose="020F0502020204030204" pitchFamily="34" charset="0"/>
                <a:ea typeface="Calibri" panose="020F0502020204030204" pitchFamily="34" charset="0"/>
                <a:cs typeface="Calibri" panose="020F0502020204030204" pitchFamily="34" charset="0"/>
              </a:rPr>
              <a:t> 0,6%</a:t>
            </a:r>
            <a:r>
              <a:rPr lang="en-US" sz="1200" dirty="0">
                <a:latin typeface="Calibri" panose="020F0502020204030204" pitchFamily="34" charset="0"/>
                <a:ea typeface="Calibri" panose="020F0502020204030204" pitchFamily="34" charset="0"/>
                <a:cs typeface="Calibri" panose="020F0502020204030204" pitchFamily="34" charset="0"/>
              </a:rPr>
              <a:t> </a:t>
            </a:r>
            <a:r>
              <a:rPr lang="el-GR" sz="1200" dirty="0">
                <a:latin typeface="Calibri" panose="020F0502020204030204" pitchFamily="34" charset="0"/>
                <a:ea typeface="Calibri" panose="020F0502020204030204" pitchFamily="34" charset="0"/>
                <a:cs typeface="Calibri" panose="020F0502020204030204" pitchFamily="34" charset="0"/>
              </a:rPr>
              <a:t>κα</a:t>
            </a:r>
          </a:p>
        </p:txBody>
      </p:sp>
    </p:spTree>
    <p:extLst>
      <p:ext uri="{BB962C8B-B14F-4D97-AF65-F5344CB8AC3E}">
        <p14:creationId xmlns:p14="http://schemas.microsoft.com/office/powerpoint/2010/main" val="240986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328" y="116632"/>
            <a:ext cx="9073008" cy="1080120"/>
          </a:xfrm>
        </p:spPr>
        <p:txBody>
          <a:bodyPr>
            <a:normAutofit/>
          </a:bodyPr>
          <a:lstStyle/>
          <a:p>
            <a:r>
              <a:rPr lang="el-GR" dirty="0"/>
              <a:t>Η πορεία της χώρας</a:t>
            </a:r>
            <a:br>
              <a:rPr lang="el-GR" dirty="0"/>
            </a:br>
            <a:r>
              <a:rPr lang="el-GR" sz="1400" dirty="0"/>
              <a:t>‘Κατά τη γνώμη σας η χώρα μας αυτή την περίοδο κινείται προς τη σωστή ή προς τη λάθος κατεύθυνση;’</a:t>
            </a:r>
            <a:endParaRPr lang="en-US" sz="1400" dirty="0">
              <a:latin typeface="+mn-lt"/>
            </a:endParaRPr>
          </a:p>
        </p:txBody>
      </p:sp>
      <p:graphicFrame>
        <p:nvGraphicFramePr>
          <p:cNvPr id="9" name="Content Placeholder 8">
            <a:extLst>
              <a:ext uri="{FF2B5EF4-FFF2-40B4-BE49-F238E27FC236}">
                <a16:creationId xmlns:a16="http://schemas.microsoft.com/office/drawing/2014/main" id="{2E73103E-9382-419B-B944-EC2109792C6B}"/>
              </a:ext>
            </a:extLst>
          </p:cNvPr>
          <p:cNvGraphicFramePr>
            <a:graphicFrameLocks noGrp="1"/>
          </p:cNvGraphicFramePr>
          <p:nvPr>
            <p:ph sz="half" idx="1"/>
            <p:extLst>
              <p:ext uri="{D42A27DB-BD31-4B8C-83A1-F6EECF244321}">
                <p14:modId xmlns:p14="http://schemas.microsoft.com/office/powerpoint/2010/main" val="3317762379"/>
              </p:ext>
            </p:extLst>
          </p:nvPr>
        </p:nvGraphicFramePr>
        <p:xfrm>
          <a:off x="55395" y="1916831"/>
          <a:ext cx="5608558" cy="3456384"/>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a:ln>
                  <a:noFill/>
                </a:ln>
                <a:solidFill>
                  <a:srgbClr val="4E5B6F"/>
                </a:solidFill>
                <a:effectLst>
                  <a:outerShdw blurRad="38100" dist="38100" dir="2700000" algn="tl">
                    <a:srgbClr val="000000">
                      <a:alpha val="43137"/>
                    </a:srgbClr>
                  </a:outerShdw>
                </a:effectLst>
                <a:uLnTx/>
                <a:uFillTx/>
                <a:latin typeface="Trebuchet MS"/>
                <a:ea typeface="+mj-ea"/>
                <a:cs typeface="+mj-cs"/>
              </a:rPr>
              <a:pPr marL="0" marR="0" lvl="0" indent="0" algn="ctr" defTabSz="914400" rtl="0" eaLnBrk="1" fontAlgn="auto" latinLnBrk="0" hangingPunct="1">
                <a:lnSpc>
                  <a:spcPct val="100000"/>
                </a:lnSpc>
                <a:spcBef>
                  <a:spcPct val="0"/>
                </a:spcBef>
                <a:spcAft>
                  <a:spcPts val="0"/>
                </a:spcAft>
                <a:buClrTx/>
                <a:buSzTx/>
                <a:buFontTx/>
                <a:buNone/>
                <a:tabLst/>
                <a:defRPr/>
              </a:pPr>
              <a:t>2</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j-ea"/>
              <a:cs typeface="+mj-cs"/>
            </a:endParaRPr>
          </a:p>
        </p:txBody>
      </p:sp>
      <p:sp>
        <p:nvSpPr>
          <p:cNvPr id="23" name="TextBox 22">
            <a:extLst>
              <a:ext uri="{FF2B5EF4-FFF2-40B4-BE49-F238E27FC236}">
                <a16:creationId xmlns:a16="http://schemas.microsoft.com/office/drawing/2014/main" id="{F93471CE-2011-42D8-8A00-FB9ED65EC5CB}"/>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graphicFrame>
        <p:nvGraphicFramePr>
          <p:cNvPr id="10" name="Content Placeholder 8">
            <a:extLst>
              <a:ext uri="{FF2B5EF4-FFF2-40B4-BE49-F238E27FC236}">
                <a16:creationId xmlns:a16="http://schemas.microsoft.com/office/drawing/2014/main" id="{E81EBBA2-28FE-4D26-A912-0DC9E86DFA15}"/>
              </a:ext>
            </a:extLst>
          </p:cNvPr>
          <p:cNvGraphicFramePr>
            <a:graphicFrameLocks/>
          </p:cNvGraphicFramePr>
          <p:nvPr>
            <p:extLst>
              <p:ext uri="{D42A27DB-BD31-4B8C-83A1-F6EECF244321}">
                <p14:modId xmlns:p14="http://schemas.microsoft.com/office/powerpoint/2010/main" val="572131544"/>
              </p:ext>
            </p:extLst>
          </p:nvPr>
        </p:nvGraphicFramePr>
        <p:xfrm>
          <a:off x="6184338" y="2132857"/>
          <a:ext cx="5456278" cy="278605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Rounded Corners 11">
            <a:extLst>
              <a:ext uri="{FF2B5EF4-FFF2-40B4-BE49-F238E27FC236}">
                <a16:creationId xmlns:a16="http://schemas.microsoft.com/office/drawing/2014/main" id="{B58DE6A8-AA9A-5EB4-1779-37A9AE553967}"/>
              </a:ext>
            </a:extLst>
          </p:cNvPr>
          <p:cNvSpPr/>
          <p:nvPr/>
        </p:nvSpPr>
        <p:spPr>
          <a:xfrm>
            <a:off x="264831" y="1916833"/>
            <a:ext cx="5255105" cy="3456382"/>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Rounded Corners 12">
            <a:extLst>
              <a:ext uri="{FF2B5EF4-FFF2-40B4-BE49-F238E27FC236}">
                <a16:creationId xmlns:a16="http://schemas.microsoft.com/office/drawing/2014/main" id="{A10CD07B-AB9C-1757-F766-7959DEB3FD0D}"/>
              </a:ext>
            </a:extLst>
          </p:cNvPr>
          <p:cNvSpPr/>
          <p:nvPr/>
        </p:nvSpPr>
        <p:spPr>
          <a:xfrm>
            <a:off x="5951984" y="1916832"/>
            <a:ext cx="5832648" cy="3456384"/>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0973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7903300-89BE-4305-A9B6-B9FF6F26A1DC}"/>
              </a:ext>
            </a:extLst>
          </p:cNvPr>
          <p:cNvSpPr>
            <a:spLocks noGrp="1"/>
          </p:cNvSpPr>
          <p:nvPr>
            <p:ph type="title"/>
          </p:nvPr>
        </p:nvSpPr>
        <p:spPr>
          <a:xfrm>
            <a:off x="71027" y="116632"/>
            <a:ext cx="12192000" cy="1080120"/>
          </a:xfrm>
        </p:spPr>
        <p:txBody>
          <a:bodyPr/>
          <a:lstStyle/>
          <a:p>
            <a:r>
              <a:rPr lang="el-GR" dirty="0"/>
              <a:t>Τα πέντε σημαντικότερα προβλήματα της χώρας</a:t>
            </a:r>
            <a:r>
              <a:rPr lang="el-GR" sz="4000" dirty="0"/>
              <a:t/>
            </a:r>
            <a:br>
              <a:rPr lang="el-GR" sz="4000" dirty="0"/>
            </a:br>
            <a:r>
              <a:rPr lang="el-GR" sz="1400" dirty="0"/>
              <a:t>‘Ποιο νομίζετε ότι είναι το σημαντικότερο πρόβλημα που αντιμετωπίζει σήμερα η χώρα μας;’ </a:t>
            </a:r>
            <a:r>
              <a:rPr lang="en-US" sz="1400" i="1" dirty="0"/>
              <a:t/>
            </a:r>
            <a:br>
              <a:rPr lang="en-US" sz="1400" i="1" dirty="0"/>
            </a:br>
            <a:r>
              <a:rPr lang="el-GR" sz="1400" u="sng" dirty="0"/>
              <a:t>αυθόρμητες αναφορές </a:t>
            </a:r>
            <a:endParaRPr lang="el-GR" sz="1400" dirty="0"/>
          </a:p>
        </p:txBody>
      </p:sp>
      <p:sp>
        <p:nvSpPr>
          <p:cNvPr id="8" name="Slide Number Placeholder 3">
            <a:extLst>
              <a:ext uri="{FF2B5EF4-FFF2-40B4-BE49-F238E27FC236}">
                <a16:creationId xmlns:a16="http://schemas.microsoft.com/office/drawing/2014/main" id="{34270420-7A53-407C-8B36-0720F26F5A27}"/>
              </a:ext>
            </a:extLst>
          </p:cNvPr>
          <p:cNvSpPr txBox="1">
            <a:spLocks/>
          </p:cNvSpPr>
          <p:nvPr/>
        </p:nvSpPr>
        <p:spPr>
          <a:xfrm>
            <a:off x="11231893" y="6492876"/>
            <a:ext cx="96010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smtClean="0">
                <a:ln>
                  <a:noFill/>
                </a:ln>
                <a:solidFill>
                  <a:srgbClr val="4E5B6F"/>
                </a:solidFill>
                <a:effectLst>
                  <a:outerShdw blurRad="38100" dist="38100" dir="2700000" algn="tl">
                    <a:srgbClr val="000000">
                      <a:alpha val="43137"/>
                    </a:srgbClr>
                  </a:outerShdw>
                </a:effectLst>
                <a:uLnTx/>
                <a:uFillTx/>
                <a:latin typeface="Trebuchet MS"/>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3</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n-ea"/>
              <a:cs typeface="+mn-cs"/>
            </a:endParaRPr>
          </a:p>
        </p:txBody>
      </p:sp>
      <p:sp>
        <p:nvSpPr>
          <p:cNvPr id="14" name="TextBox 13">
            <a:extLst>
              <a:ext uri="{FF2B5EF4-FFF2-40B4-BE49-F238E27FC236}">
                <a16:creationId xmlns:a16="http://schemas.microsoft.com/office/drawing/2014/main" id="{0CA452A8-C467-42A7-A332-0B9A35201F74}"/>
              </a:ext>
            </a:extLst>
          </p:cNvPr>
          <p:cNvSpPr txBox="1"/>
          <p:nvPr/>
        </p:nvSpPr>
        <p:spPr>
          <a:xfrm>
            <a:off x="11604610" y="116632"/>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graphicFrame>
        <p:nvGraphicFramePr>
          <p:cNvPr id="5" name="Content Placeholder 10">
            <a:extLst>
              <a:ext uri="{FF2B5EF4-FFF2-40B4-BE49-F238E27FC236}">
                <a16:creationId xmlns:a16="http://schemas.microsoft.com/office/drawing/2014/main" id="{D007FBA6-F357-FE1F-6788-FD95754B0CDC}"/>
              </a:ext>
            </a:extLst>
          </p:cNvPr>
          <p:cNvGraphicFramePr>
            <a:graphicFrameLocks/>
          </p:cNvGraphicFramePr>
          <p:nvPr>
            <p:extLst>
              <p:ext uri="{D42A27DB-BD31-4B8C-83A1-F6EECF244321}">
                <p14:modId xmlns:p14="http://schemas.microsoft.com/office/powerpoint/2010/main" val="2724338059"/>
              </p:ext>
            </p:extLst>
          </p:nvPr>
        </p:nvGraphicFramePr>
        <p:xfrm>
          <a:off x="2135560" y="1558560"/>
          <a:ext cx="8064896" cy="4572508"/>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Rounded Corners 1">
            <a:extLst>
              <a:ext uri="{FF2B5EF4-FFF2-40B4-BE49-F238E27FC236}">
                <a16:creationId xmlns:a16="http://schemas.microsoft.com/office/drawing/2014/main" id="{CB360826-0D0B-CD88-8ECE-27199AF3EBE2}"/>
              </a:ext>
            </a:extLst>
          </p:cNvPr>
          <p:cNvSpPr/>
          <p:nvPr/>
        </p:nvSpPr>
        <p:spPr>
          <a:xfrm>
            <a:off x="2423592" y="1650312"/>
            <a:ext cx="6768752" cy="4572508"/>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5950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328" y="116632"/>
            <a:ext cx="9073008" cy="1080120"/>
          </a:xfrm>
        </p:spPr>
        <p:txBody>
          <a:bodyPr>
            <a:normAutofit/>
          </a:bodyPr>
          <a:lstStyle/>
          <a:p>
            <a:r>
              <a:rPr lang="el-GR">
                <a:solidFill>
                  <a:srgbClr val="00ADDC">
                    <a:lumMod val="75000"/>
                  </a:srgbClr>
                </a:solidFill>
              </a:rPr>
              <a:t>Απόδοση ευθυνών για το δυστύχημα των Τεμπών</a:t>
            </a:r>
            <a:br>
              <a:rPr lang="el-GR">
                <a:solidFill>
                  <a:srgbClr val="00ADDC">
                    <a:lumMod val="75000"/>
                  </a:srgbClr>
                </a:solidFill>
              </a:rPr>
            </a:br>
            <a:r>
              <a:rPr lang="el-GR" sz="1400">
                <a:solidFill>
                  <a:srgbClr val="00ADDC">
                    <a:lumMod val="75000"/>
                  </a:srgbClr>
                </a:solidFill>
              </a:rPr>
              <a:t>‘Πρόσφατα συμπληρώθηκε ένας χρόνος από το σιδηροδρομικό δυστύχημα των Τεμπών. Πιστεύετε ότι το δικαστικό και το πολιτικό σύστημα έχουν κινηθεί αποτελεσματικά για να αποδοθούν ευθύνες ή όχι;’</a:t>
            </a:r>
            <a:endParaRPr lang="en-US" sz="14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smtClean="0">
                <a:ln>
                  <a:noFill/>
                </a:ln>
                <a:solidFill>
                  <a:srgbClr val="4E5B6F"/>
                </a:solidFill>
                <a:effectLst>
                  <a:outerShdw blurRad="38100" dist="38100" dir="2700000" algn="tl">
                    <a:srgbClr val="000000">
                      <a:alpha val="43137"/>
                    </a:srgbClr>
                  </a:outerShdw>
                </a:effectLst>
                <a:uLnTx/>
                <a:uFillTx/>
                <a:latin typeface="Trebuchet MS"/>
                <a:ea typeface="+mj-ea"/>
                <a:cs typeface="+mj-cs"/>
              </a:rPr>
              <a:pPr marL="0" marR="0" lvl="0" indent="0" algn="ctr" defTabSz="914400" rtl="0" eaLnBrk="1" fontAlgn="auto" latinLnBrk="0" hangingPunct="1">
                <a:lnSpc>
                  <a:spcPct val="100000"/>
                </a:lnSpc>
                <a:spcBef>
                  <a:spcPct val="0"/>
                </a:spcBef>
                <a:spcAft>
                  <a:spcPts val="0"/>
                </a:spcAft>
                <a:buClrTx/>
                <a:buSzTx/>
                <a:buFontTx/>
                <a:buNone/>
                <a:tabLst/>
                <a:defRPr/>
              </a:pPr>
              <a:t>4</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j-ea"/>
              <a:cs typeface="+mj-cs"/>
            </a:endParaRPr>
          </a:p>
        </p:txBody>
      </p:sp>
      <p:sp>
        <p:nvSpPr>
          <p:cNvPr id="23" name="TextBox 22">
            <a:extLst>
              <a:ext uri="{FF2B5EF4-FFF2-40B4-BE49-F238E27FC236}">
                <a16:creationId xmlns:a16="http://schemas.microsoft.com/office/drawing/2014/main" id="{F93471CE-2011-42D8-8A00-FB9ED65EC5CB}"/>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sp>
        <p:nvSpPr>
          <p:cNvPr id="6" name="Rectangle: Rounded Corners 5">
            <a:extLst>
              <a:ext uri="{FF2B5EF4-FFF2-40B4-BE49-F238E27FC236}">
                <a16:creationId xmlns:a16="http://schemas.microsoft.com/office/drawing/2014/main" id="{03F99B9B-8512-2647-D3BF-8B21069A207A}"/>
              </a:ext>
            </a:extLst>
          </p:cNvPr>
          <p:cNvSpPr/>
          <p:nvPr/>
        </p:nvSpPr>
        <p:spPr>
          <a:xfrm>
            <a:off x="6259686" y="1523953"/>
            <a:ext cx="5609835" cy="4425328"/>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9" name="Content Placeholder 8">
            <a:extLst>
              <a:ext uri="{FF2B5EF4-FFF2-40B4-BE49-F238E27FC236}">
                <a16:creationId xmlns:a16="http://schemas.microsoft.com/office/drawing/2014/main" id="{2E73103E-9382-419B-B944-EC2109792C6B}"/>
              </a:ext>
            </a:extLst>
          </p:cNvPr>
          <p:cNvGraphicFramePr>
            <a:graphicFrameLocks noGrp="1"/>
          </p:cNvGraphicFramePr>
          <p:nvPr>
            <p:ph sz="half" idx="1"/>
            <p:extLst>
              <p:ext uri="{D42A27DB-BD31-4B8C-83A1-F6EECF244321}">
                <p14:modId xmlns:p14="http://schemas.microsoft.com/office/powerpoint/2010/main" val="4222446676"/>
              </p:ext>
            </p:extLst>
          </p:nvPr>
        </p:nvGraphicFramePr>
        <p:xfrm>
          <a:off x="407368" y="1988840"/>
          <a:ext cx="5354763" cy="32742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ontent Placeholder 8">
            <a:extLst>
              <a:ext uri="{FF2B5EF4-FFF2-40B4-BE49-F238E27FC236}">
                <a16:creationId xmlns:a16="http://schemas.microsoft.com/office/drawing/2014/main" id="{4C159969-F4A3-BB9D-8211-48D8E4D5C2E2}"/>
              </a:ext>
            </a:extLst>
          </p:cNvPr>
          <p:cNvGraphicFramePr>
            <a:graphicFrameLocks/>
          </p:cNvGraphicFramePr>
          <p:nvPr>
            <p:extLst>
              <p:ext uri="{D42A27DB-BD31-4B8C-83A1-F6EECF244321}">
                <p14:modId xmlns:p14="http://schemas.microsoft.com/office/powerpoint/2010/main" val="3216941077"/>
              </p:ext>
            </p:extLst>
          </p:nvPr>
        </p:nvGraphicFramePr>
        <p:xfrm>
          <a:off x="6456040" y="2060848"/>
          <a:ext cx="5053850" cy="3473876"/>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Rounded Corners 1">
            <a:extLst>
              <a:ext uri="{FF2B5EF4-FFF2-40B4-BE49-F238E27FC236}">
                <a16:creationId xmlns:a16="http://schemas.microsoft.com/office/drawing/2014/main" id="{A6F649B2-1A69-8A80-52C2-112BEFCD6CCD}"/>
              </a:ext>
            </a:extLst>
          </p:cNvPr>
          <p:cNvSpPr/>
          <p:nvPr/>
        </p:nvSpPr>
        <p:spPr>
          <a:xfrm>
            <a:off x="283022" y="1523953"/>
            <a:ext cx="5649294" cy="4425327"/>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0372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328" y="116632"/>
            <a:ext cx="9001000" cy="1080120"/>
          </a:xfrm>
        </p:spPr>
        <p:txBody>
          <a:bodyPr>
            <a:normAutofit/>
          </a:bodyPr>
          <a:lstStyle/>
          <a:p>
            <a:r>
              <a:rPr lang="el-GR" dirty="0"/>
              <a:t>Εντυπώσεις από την Κυβέρνηση στο ζήτημα της αντιμετώπισης του Πληθωρισμού</a:t>
            </a:r>
            <a:endParaRPr lang="en-US" dirty="0"/>
          </a:p>
        </p:txBody>
      </p:sp>
      <p:graphicFrame>
        <p:nvGraphicFramePr>
          <p:cNvPr id="9" name="Content Placeholder 8">
            <a:extLst>
              <a:ext uri="{FF2B5EF4-FFF2-40B4-BE49-F238E27FC236}">
                <a16:creationId xmlns:a16="http://schemas.microsoft.com/office/drawing/2014/main" id="{2E73103E-9382-419B-B944-EC2109792C6B}"/>
              </a:ext>
            </a:extLst>
          </p:cNvPr>
          <p:cNvGraphicFramePr>
            <a:graphicFrameLocks noGrp="1"/>
          </p:cNvGraphicFramePr>
          <p:nvPr>
            <p:ph sz="half" idx="1"/>
            <p:extLst>
              <p:ext uri="{D42A27DB-BD31-4B8C-83A1-F6EECF244321}">
                <p14:modId xmlns:p14="http://schemas.microsoft.com/office/powerpoint/2010/main" val="2499736347"/>
              </p:ext>
            </p:extLst>
          </p:nvPr>
        </p:nvGraphicFramePr>
        <p:xfrm>
          <a:off x="222234" y="2514600"/>
          <a:ext cx="5544616" cy="2556470"/>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a:ln>
                  <a:noFill/>
                </a:ln>
                <a:solidFill>
                  <a:srgbClr val="4E5B6F"/>
                </a:solidFill>
                <a:effectLst>
                  <a:outerShdw blurRad="38100" dist="38100" dir="2700000" algn="tl">
                    <a:srgbClr val="000000">
                      <a:alpha val="43137"/>
                    </a:srgbClr>
                  </a:outerShdw>
                </a:effectLst>
                <a:uLnTx/>
                <a:uFillTx/>
                <a:latin typeface="Trebuchet MS"/>
                <a:ea typeface="+mj-ea"/>
                <a:cs typeface="+mj-cs"/>
              </a:rPr>
              <a:pPr marL="0" marR="0" lvl="0" indent="0" algn="ctr" defTabSz="914400" rtl="0" eaLnBrk="1" fontAlgn="auto" latinLnBrk="0" hangingPunct="1">
                <a:lnSpc>
                  <a:spcPct val="100000"/>
                </a:lnSpc>
                <a:spcBef>
                  <a:spcPct val="0"/>
                </a:spcBef>
                <a:spcAft>
                  <a:spcPts val="0"/>
                </a:spcAft>
                <a:buClrTx/>
                <a:buSzTx/>
                <a:buFontTx/>
                <a:buNone/>
                <a:tabLst/>
                <a:defRPr/>
              </a:pPr>
              <a:t>5</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j-ea"/>
              <a:cs typeface="+mj-cs"/>
            </a:endParaRPr>
          </a:p>
        </p:txBody>
      </p:sp>
      <p:sp>
        <p:nvSpPr>
          <p:cNvPr id="23" name="TextBox 22">
            <a:extLst>
              <a:ext uri="{FF2B5EF4-FFF2-40B4-BE49-F238E27FC236}">
                <a16:creationId xmlns:a16="http://schemas.microsoft.com/office/drawing/2014/main" id="{F93471CE-2011-42D8-8A00-FB9ED65EC5CB}"/>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graphicFrame>
        <p:nvGraphicFramePr>
          <p:cNvPr id="2" name="Content Placeholder 8">
            <a:extLst>
              <a:ext uri="{FF2B5EF4-FFF2-40B4-BE49-F238E27FC236}">
                <a16:creationId xmlns:a16="http://schemas.microsoft.com/office/drawing/2014/main" id="{0C91E8E3-D2AC-FDF6-24E4-93AE3A677598}"/>
              </a:ext>
            </a:extLst>
          </p:cNvPr>
          <p:cNvGraphicFramePr>
            <a:graphicFrameLocks/>
          </p:cNvGraphicFramePr>
          <p:nvPr>
            <p:extLst>
              <p:ext uri="{D42A27DB-BD31-4B8C-83A1-F6EECF244321}">
                <p14:modId xmlns:p14="http://schemas.microsoft.com/office/powerpoint/2010/main" val="219738131"/>
              </p:ext>
            </p:extLst>
          </p:nvPr>
        </p:nvGraphicFramePr>
        <p:xfrm>
          <a:off x="6096001" y="2514600"/>
          <a:ext cx="5256584" cy="2824972"/>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Rounded Corners 2">
            <a:extLst>
              <a:ext uri="{FF2B5EF4-FFF2-40B4-BE49-F238E27FC236}">
                <a16:creationId xmlns:a16="http://schemas.microsoft.com/office/drawing/2014/main" id="{7B96F8CB-6E70-68F0-96B1-CD3867456978}"/>
              </a:ext>
            </a:extLst>
          </p:cNvPr>
          <p:cNvSpPr/>
          <p:nvPr/>
        </p:nvSpPr>
        <p:spPr>
          <a:xfrm>
            <a:off x="191344" y="2212454"/>
            <a:ext cx="5616624" cy="3160762"/>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0B804C48-4AD7-6D36-CF26-A4ED68EB214E}"/>
              </a:ext>
            </a:extLst>
          </p:cNvPr>
          <p:cNvSpPr/>
          <p:nvPr/>
        </p:nvSpPr>
        <p:spPr>
          <a:xfrm>
            <a:off x="5961500" y="2212455"/>
            <a:ext cx="5616624" cy="3160761"/>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2225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328" y="116632"/>
            <a:ext cx="9001000" cy="1080120"/>
          </a:xfrm>
        </p:spPr>
        <p:txBody>
          <a:bodyPr>
            <a:normAutofit/>
          </a:bodyPr>
          <a:lstStyle/>
          <a:p>
            <a:r>
              <a:rPr lang="el-GR" dirty="0"/>
              <a:t>Εντυπώσεις από την Κυβέρνηση στο ζήτημα της Εγκληματικότητας</a:t>
            </a:r>
            <a:endParaRPr lang="en-US" dirty="0"/>
          </a:p>
        </p:txBody>
      </p:sp>
      <p:graphicFrame>
        <p:nvGraphicFramePr>
          <p:cNvPr id="9" name="Content Placeholder 8">
            <a:extLst>
              <a:ext uri="{FF2B5EF4-FFF2-40B4-BE49-F238E27FC236}">
                <a16:creationId xmlns:a16="http://schemas.microsoft.com/office/drawing/2014/main" id="{2E73103E-9382-419B-B944-EC2109792C6B}"/>
              </a:ext>
            </a:extLst>
          </p:cNvPr>
          <p:cNvGraphicFramePr>
            <a:graphicFrameLocks noGrp="1"/>
          </p:cNvGraphicFramePr>
          <p:nvPr>
            <p:ph sz="half" idx="1"/>
            <p:extLst>
              <p:ext uri="{D42A27DB-BD31-4B8C-83A1-F6EECF244321}">
                <p14:modId xmlns:p14="http://schemas.microsoft.com/office/powerpoint/2010/main" val="532222317"/>
              </p:ext>
            </p:extLst>
          </p:nvPr>
        </p:nvGraphicFramePr>
        <p:xfrm>
          <a:off x="263352" y="2608498"/>
          <a:ext cx="5472608" cy="2368674"/>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a:ln>
                  <a:noFill/>
                </a:ln>
                <a:solidFill>
                  <a:srgbClr val="4E5B6F"/>
                </a:solidFill>
                <a:effectLst>
                  <a:outerShdw blurRad="38100" dist="38100" dir="2700000" algn="tl">
                    <a:srgbClr val="000000">
                      <a:alpha val="43137"/>
                    </a:srgbClr>
                  </a:outerShdw>
                </a:effectLst>
                <a:uLnTx/>
                <a:uFillTx/>
                <a:latin typeface="Trebuchet MS"/>
                <a:ea typeface="+mj-ea"/>
                <a:cs typeface="+mj-cs"/>
              </a:rPr>
              <a:pPr marL="0" marR="0" lvl="0" indent="0" algn="ctr" defTabSz="914400" rtl="0" eaLnBrk="1" fontAlgn="auto" latinLnBrk="0" hangingPunct="1">
                <a:lnSpc>
                  <a:spcPct val="100000"/>
                </a:lnSpc>
                <a:spcBef>
                  <a:spcPct val="0"/>
                </a:spcBef>
                <a:spcAft>
                  <a:spcPts val="0"/>
                </a:spcAft>
                <a:buClrTx/>
                <a:buSzTx/>
                <a:buFontTx/>
                <a:buNone/>
                <a:tabLst/>
                <a:defRPr/>
              </a:pPr>
              <a:t>6</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j-ea"/>
              <a:cs typeface="+mj-cs"/>
            </a:endParaRPr>
          </a:p>
        </p:txBody>
      </p:sp>
      <p:sp>
        <p:nvSpPr>
          <p:cNvPr id="23" name="TextBox 22">
            <a:extLst>
              <a:ext uri="{FF2B5EF4-FFF2-40B4-BE49-F238E27FC236}">
                <a16:creationId xmlns:a16="http://schemas.microsoft.com/office/drawing/2014/main" id="{F93471CE-2011-42D8-8A00-FB9ED65EC5CB}"/>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graphicFrame>
        <p:nvGraphicFramePr>
          <p:cNvPr id="2" name="Content Placeholder 8">
            <a:extLst>
              <a:ext uri="{FF2B5EF4-FFF2-40B4-BE49-F238E27FC236}">
                <a16:creationId xmlns:a16="http://schemas.microsoft.com/office/drawing/2014/main" id="{0C91E8E3-D2AC-FDF6-24E4-93AE3A677598}"/>
              </a:ext>
            </a:extLst>
          </p:cNvPr>
          <p:cNvGraphicFramePr>
            <a:graphicFrameLocks/>
          </p:cNvGraphicFramePr>
          <p:nvPr>
            <p:extLst>
              <p:ext uri="{D42A27DB-BD31-4B8C-83A1-F6EECF244321}">
                <p14:modId xmlns:p14="http://schemas.microsoft.com/office/powerpoint/2010/main" val="2519016835"/>
              </p:ext>
            </p:extLst>
          </p:nvPr>
        </p:nvGraphicFramePr>
        <p:xfrm>
          <a:off x="6096000" y="2608498"/>
          <a:ext cx="5256584" cy="2764718"/>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Rounded Corners 2">
            <a:extLst>
              <a:ext uri="{FF2B5EF4-FFF2-40B4-BE49-F238E27FC236}">
                <a16:creationId xmlns:a16="http://schemas.microsoft.com/office/drawing/2014/main" id="{7113468F-E0C8-64DF-320E-CFC80EB25E56}"/>
              </a:ext>
            </a:extLst>
          </p:cNvPr>
          <p:cNvSpPr/>
          <p:nvPr/>
        </p:nvSpPr>
        <p:spPr>
          <a:xfrm>
            <a:off x="191344" y="2212454"/>
            <a:ext cx="5616624" cy="3160762"/>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5CD55723-480E-4C67-38B1-85A57A7E8B0A}"/>
              </a:ext>
            </a:extLst>
          </p:cNvPr>
          <p:cNvSpPr/>
          <p:nvPr/>
        </p:nvSpPr>
        <p:spPr>
          <a:xfrm>
            <a:off x="5961500" y="2212455"/>
            <a:ext cx="5616624" cy="3160761"/>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62914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328" y="116632"/>
            <a:ext cx="9073008" cy="1080120"/>
          </a:xfrm>
        </p:spPr>
        <p:txBody>
          <a:bodyPr>
            <a:normAutofit/>
          </a:bodyPr>
          <a:lstStyle/>
          <a:p>
            <a:r>
              <a:rPr lang="el-GR" dirty="0"/>
              <a:t>Αξιολόγηση Κυβέρνησης</a:t>
            </a:r>
            <a:r>
              <a:rPr lang="en-GB" dirty="0"/>
              <a:t> </a:t>
            </a:r>
            <a:r>
              <a:rPr lang="el-GR" dirty="0"/>
              <a:t>και </a:t>
            </a:r>
            <a:r>
              <a:rPr lang="el-GR" dirty="0" err="1"/>
              <a:t>Αξ</a:t>
            </a:r>
            <a:r>
              <a:rPr lang="el-GR" dirty="0"/>
              <a:t>. Αντιπολίτευσης</a:t>
            </a:r>
            <a:r>
              <a:rPr lang="el-GR" sz="2400" dirty="0"/>
              <a:t/>
            </a:r>
            <a:br>
              <a:rPr lang="el-GR" sz="2400" dirty="0"/>
            </a:br>
            <a:r>
              <a:rPr lang="el-GR" sz="1400" dirty="0"/>
              <a:t>‘Ποια είναι η εντύπωση σας για το έργο της Κυβέρνησης συνολικά, θετική ή αρνητική; Και ποια για την </a:t>
            </a:r>
            <a:r>
              <a:rPr lang="el-GR" sz="1400" dirty="0" err="1"/>
              <a:t>Αξ</a:t>
            </a:r>
            <a:r>
              <a:rPr lang="el-GR" sz="1400" dirty="0"/>
              <a:t>. Αντιπολίτευση του ΣΥΡΙΖΑ’</a:t>
            </a:r>
            <a:endParaRPr lang="en-US" sz="1400" dirty="0"/>
          </a:p>
        </p:txBody>
      </p:sp>
      <p:graphicFrame>
        <p:nvGraphicFramePr>
          <p:cNvPr id="9" name="Content Placeholder 8">
            <a:extLst>
              <a:ext uri="{FF2B5EF4-FFF2-40B4-BE49-F238E27FC236}">
                <a16:creationId xmlns:a16="http://schemas.microsoft.com/office/drawing/2014/main" id="{2E73103E-9382-419B-B944-EC2109792C6B}"/>
              </a:ext>
            </a:extLst>
          </p:cNvPr>
          <p:cNvGraphicFramePr>
            <a:graphicFrameLocks noGrp="1"/>
          </p:cNvGraphicFramePr>
          <p:nvPr>
            <p:ph sz="half" idx="1"/>
            <p:extLst>
              <p:ext uri="{D42A27DB-BD31-4B8C-83A1-F6EECF244321}">
                <p14:modId xmlns:p14="http://schemas.microsoft.com/office/powerpoint/2010/main" val="3069802903"/>
              </p:ext>
            </p:extLst>
          </p:nvPr>
        </p:nvGraphicFramePr>
        <p:xfrm>
          <a:off x="250429" y="2552920"/>
          <a:ext cx="5197499" cy="2460255"/>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a:ln>
                  <a:noFill/>
                </a:ln>
                <a:solidFill>
                  <a:srgbClr val="4E5B6F"/>
                </a:solidFill>
                <a:effectLst>
                  <a:outerShdw blurRad="38100" dist="38100" dir="2700000" algn="tl">
                    <a:srgbClr val="000000">
                      <a:alpha val="43137"/>
                    </a:srgbClr>
                  </a:outerShdw>
                </a:effectLst>
                <a:uLnTx/>
                <a:uFillTx/>
                <a:latin typeface="Trebuchet MS"/>
                <a:ea typeface="+mj-ea"/>
                <a:cs typeface="+mj-cs"/>
              </a:rPr>
              <a:pPr marL="0" marR="0" lvl="0" indent="0" algn="ctr" defTabSz="914400" rtl="0" eaLnBrk="1" fontAlgn="auto" latinLnBrk="0" hangingPunct="1">
                <a:lnSpc>
                  <a:spcPct val="100000"/>
                </a:lnSpc>
                <a:spcBef>
                  <a:spcPct val="0"/>
                </a:spcBef>
                <a:spcAft>
                  <a:spcPts val="0"/>
                </a:spcAft>
                <a:buClrTx/>
                <a:buSzTx/>
                <a:buFontTx/>
                <a:buNone/>
                <a:tabLst/>
                <a:defRPr/>
              </a:pPr>
              <a:t>7</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j-ea"/>
              <a:cs typeface="+mj-cs"/>
            </a:endParaRPr>
          </a:p>
        </p:txBody>
      </p:sp>
      <p:sp>
        <p:nvSpPr>
          <p:cNvPr id="23" name="TextBox 22">
            <a:extLst>
              <a:ext uri="{FF2B5EF4-FFF2-40B4-BE49-F238E27FC236}">
                <a16:creationId xmlns:a16="http://schemas.microsoft.com/office/drawing/2014/main" id="{F93471CE-2011-42D8-8A00-FB9ED65EC5CB}"/>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graphicFrame>
        <p:nvGraphicFramePr>
          <p:cNvPr id="7" name="Content Placeholder 8">
            <a:extLst>
              <a:ext uri="{FF2B5EF4-FFF2-40B4-BE49-F238E27FC236}">
                <a16:creationId xmlns:a16="http://schemas.microsoft.com/office/drawing/2014/main" id="{34EF550A-4C47-4ED5-A12D-C7C4CB9FDAE6}"/>
              </a:ext>
            </a:extLst>
          </p:cNvPr>
          <p:cNvGraphicFramePr>
            <a:graphicFrameLocks/>
          </p:cNvGraphicFramePr>
          <p:nvPr>
            <p:extLst>
              <p:ext uri="{D42A27DB-BD31-4B8C-83A1-F6EECF244321}">
                <p14:modId xmlns:p14="http://schemas.microsoft.com/office/powerpoint/2010/main" val="2872288733"/>
              </p:ext>
            </p:extLst>
          </p:nvPr>
        </p:nvGraphicFramePr>
        <p:xfrm>
          <a:off x="5944989" y="2552921"/>
          <a:ext cx="5286904" cy="2634284"/>
        </p:xfrm>
        <a:graphic>
          <a:graphicData uri="http://schemas.openxmlformats.org/drawingml/2006/chart">
            <c:chart xmlns:c="http://schemas.openxmlformats.org/drawingml/2006/chart" xmlns:r="http://schemas.openxmlformats.org/officeDocument/2006/relationships" r:id="rId4"/>
          </a:graphicData>
        </a:graphic>
      </p:graphicFrame>
      <p:sp>
        <p:nvSpPr>
          <p:cNvPr id="2" name="Rectangle: Rounded Corners 1">
            <a:extLst>
              <a:ext uri="{FF2B5EF4-FFF2-40B4-BE49-F238E27FC236}">
                <a16:creationId xmlns:a16="http://schemas.microsoft.com/office/drawing/2014/main" id="{9D684C68-F8AE-B5BC-F915-6351CBF4479C}"/>
              </a:ext>
            </a:extLst>
          </p:cNvPr>
          <p:cNvSpPr/>
          <p:nvPr/>
        </p:nvSpPr>
        <p:spPr>
          <a:xfrm>
            <a:off x="191344" y="2212454"/>
            <a:ext cx="5616624" cy="3160762"/>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Rounded Corners 2">
            <a:extLst>
              <a:ext uri="{FF2B5EF4-FFF2-40B4-BE49-F238E27FC236}">
                <a16:creationId xmlns:a16="http://schemas.microsoft.com/office/drawing/2014/main" id="{775EFDDF-CC84-BCF9-66B6-ACD731ABF9A1}"/>
              </a:ext>
            </a:extLst>
          </p:cNvPr>
          <p:cNvSpPr/>
          <p:nvPr/>
        </p:nvSpPr>
        <p:spPr>
          <a:xfrm>
            <a:off x="5961500" y="2212455"/>
            <a:ext cx="5616624" cy="3160761"/>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306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328" y="116632"/>
            <a:ext cx="9001000" cy="1080120"/>
          </a:xfrm>
        </p:spPr>
        <p:txBody>
          <a:bodyPr>
            <a:normAutofit fontScale="90000"/>
          </a:bodyPr>
          <a:lstStyle/>
          <a:p>
            <a:r>
              <a:rPr lang="el-GR" dirty="0"/>
              <a:t>Αξιολόγηση Πρωθυπουργού και αρχηγού </a:t>
            </a:r>
            <a:r>
              <a:rPr lang="el-GR" dirty="0" err="1"/>
              <a:t>Αξ</a:t>
            </a:r>
            <a:r>
              <a:rPr lang="el-GR" dirty="0"/>
              <a:t>. Αντιπολίτευσης</a:t>
            </a:r>
            <a:r>
              <a:rPr lang="el-GR" sz="2400" dirty="0"/>
              <a:t/>
            </a:r>
            <a:br>
              <a:rPr lang="el-GR" sz="2400" dirty="0"/>
            </a:br>
            <a:r>
              <a:rPr lang="el-GR" sz="1400" dirty="0"/>
              <a:t>‘Ποια είναι η γνώμη σας για τον τρόπο με τον οποίο ασκεί τα καθήκοντά του μέχρι στιγμής ο Πρωθυπουργός κ. Μητσοτάκης; Θετική ή αρνητική</a:t>
            </a:r>
            <a:r>
              <a:rPr lang="en-GB" sz="1400" dirty="0"/>
              <a:t>;</a:t>
            </a:r>
            <a:r>
              <a:rPr lang="el-GR" sz="1400" dirty="0"/>
              <a:t> Και ποια είναι η γνώμη σας για τον τρόπο με τον οποίο ασκεί τα καθήκοντά του μέχρι στιγμής ο αρχηγός της Αξιωματικής Αντιπολίτευσης κ. Στέφανος </a:t>
            </a:r>
            <a:r>
              <a:rPr lang="el-GR" sz="1400" dirty="0" err="1"/>
              <a:t>Κασσελάκης</a:t>
            </a:r>
            <a:r>
              <a:rPr lang="el-GR" sz="1400" dirty="0"/>
              <a:t>’</a:t>
            </a:r>
            <a:endParaRPr lang="en-US" sz="1400" dirty="0"/>
          </a:p>
        </p:txBody>
      </p:sp>
      <p:graphicFrame>
        <p:nvGraphicFramePr>
          <p:cNvPr id="9" name="Content Placeholder 8">
            <a:extLst>
              <a:ext uri="{FF2B5EF4-FFF2-40B4-BE49-F238E27FC236}">
                <a16:creationId xmlns:a16="http://schemas.microsoft.com/office/drawing/2014/main" id="{2E73103E-9382-419B-B944-EC2109792C6B}"/>
              </a:ext>
            </a:extLst>
          </p:cNvPr>
          <p:cNvGraphicFramePr>
            <a:graphicFrameLocks noGrp="1"/>
          </p:cNvGraphicFramePr>
          <p:nvPr>
            <p:ph sz="half" idx="1"/>
            <p:extLst>
              <p:ext uri="{D42A27DB-BD31-4B8C-83A1-F6EECF244321}">
                <p14:modId xmlns:p14="http://schemas.microsoft.com/office/powerpoint/2010/main" val="3040357630"/>
              </p:ext>
            </p:extLst>
          </p:nvPr>
        </p:nvGraphicFramePr>
        <p:xfrm>
          <a:off x="212489" y="2480457"/>
          <a:ext cx="5328592" cy="2624756"/>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a:ln>
                  <a:noFill/>
                </a:ln>
                <a:solidFill>
                  <a:srgbClr val="4E5B6F"/>
                </a:solidFill>
                <a:effectLst>
                  <a:outerShdw blurRad="38100" dist="38100" dir="2700000" algn="tl">
                    <a:srgbClr val="000000">
                      <a:alpha val="43137"/>
                    </a:srgbClr>
                  </a:outerShdw>
                </a:effectLst>
                <a:uLnTx/>
                <a:uFillTx/>
                <a:latin typeface="Trebuchet MS"/>
                <a:ea typeface="+mj-ea"/>
                <a:cs typeface="+mj-cs"/>
              </a:rPr>
              <a:pPr marL="0" marR="0" lvl="0" indent="0" algn="ctr" defTabSz="914400" rtl="0" eaLnBrk="1" fontAlgn="auto" latinLnBrk="0" hangingPunct="1">
                <a:lnSpc>
                  <a:spcPct val="100000"/>
                </a:lnSpc>
                <a:spcBef>
                  <a:spcPct val="0"/>
                </a:spcBef>
                <a:spcAft>
                  <a:spcPts val="0"/>
                </a:spcAft>
                <a:buClrTx/>
                <a:buSzTx/>
                <a:buFontTx/>
                <a:buNone/>
                <a:tabLst/>
                <a:defRPr/>
              </a:pPr>
              <a:t>8</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j-ea"/>
              <a:cs typeface="+mj-cs"/>
            </a:endParaRPr>
          </a:p>
        </p:txBody>
      </p:sp>
      <p:sp>
        <p:nvSpPr>
          <p:cNvPr id="23" name="TextBox 22">
            <a:extLst>
              <a:ext uri="{FF2B5EF4-FFF2-40B4-BE49-F238E27FC236}">
                <a16:creationId xmlns:a16="http://schemas.microsoft.com/office/drawing/2014/main" id="{F93471CE-2011-42D8-8A00-FB9ED65EC5CB}"/>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graphicFrame>
        <p:nvGraphicFramePr>
          <p:cNvPr id="7" name="Content Placeholder 8">
            <a:extLst>
              <a:ext uri="{FF2B5EF4-FFF2-40B4-BE49-F238E27FC236}">
                <a16:creationId xmlns:a16="http://schemas.microsoft.com/office/drawing/2014/main" id="{34EF550A-4C47-4ED5-A12D-C7C4CB9FDAE6}"/>
              </a:ext>
            </a:extLst>
          </p:cNvPr>
          <p:cNvGraphicFramePr>
            <a:graphicFrameLocks/>
          </p:cNvGraphicFramePr>
          <p:nvPr>
            <p:extLst>
              <p:ext uri="{D42A27DB-BD31-4B8C-83A1-F6EECF244321}">
                <p14:modId xmlns:p14="http://schemas.microsoft.com/office/powerpoint/2010/main" val="3821209049"/>
              </p:ext>
            </p:extLst>
          </p:nvPr>
        </p:nvGraphicFramePr>
        <p:xfrm>
          <a:off x="6209550" y="2480457"/>
          <a:ext cx="5022343" cy="2820751"/>
        </p:xfrm>
        <a:graphic>
          <a:graphicData uri="http://schemas.openxmlformats.org/drawingml/2006/chart">
            <c:chart xmlns:c="http://schemas.openxmlformats.org/drawingml/2006/chart" xmlns:r="http://schemas.openxmlformats.org/officeDocument/2006/relationships" r:id="rId4"/>
          </a:graphicData>
        </a:graphic>
      </p:graphicFrame>
      <p:sp>
        <p:nvSpPr>
          <p:cNvPr id="3" name="Rectangle: Rounded Corners 2">
            <a:extLst>
              <a:ext uri="{FF2B5EF4-FFF2-40B4-BE49-F238E27FC236}">
                <a16:creationId xmlns:a16="http://schemas.microsoft.com/office/drawing/2014/main" id="{9DB92C57-A20C-844B-B6DF-A9FAFB58F11A}"/>
              </a:ext>
            </a:extLst>
          </p:cNvPr>
          <p:cNvSpPr/>
          <p:nvPr/>
        </p:nvSpPr>
        <p:spPr>
          <a:xfrm>
            <a:off x="191344" y="2212454"/>
            <a:ext cx="5616624" cy="3160762"/>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D3CF4C42-AD92-4D94-A82E-5D63BB292FD6}"/>
              </a:ext>
            </a:extLst>
          </p:cNvPr>
          <p:cNvSpPr/>
          <p:nvPr/>
        </p:nvSpPr>
        <p:spPr>
          <a:xfrm>
            <a:off x="5961500" y="2212455"/>
            <a:ext cx="5607108" cy="3160762"/>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1759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a:extLst>
              <a:ext uri="{FF2B5EF4-FFF2-40B4-BE49-F238E27FC236}">
                <a16:creationId xmlns:a16="http://schemas.microsoft.com/office/drawing/2014/main" id="{0F84D0A0-6466-4A38-BD4C-E56D7516A319}"/>
              </a:ext>
            </a:extLst>
          </p:cNvPr>
          <p:cNvGraphicFramePr>
            <a:graphicFrameLocks noGrp="1"/>
          </p:cNvGraphicFramePr>
          <p:nvPr>
            <p:ph idx="1"/>
          </p:nvPr>
        </p:nvGraphicFramePr>
        <p:xfrm>
          <a:off x="1723944" y="1484784"/>
          <a:ext cx="9145016" cy="4536504"/>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a:extLst>
              <a:ext uri="{FF2B5EF4-FFF2-40B4-BE49-F238E27FC236}">
                <a16:creationId xmlns:a16="http://schemas.microsoft.com/office/drawing/2014/main" id="{17903300-89BE-4305-A9B6-B9FF6F26A1DC}"/>
              </a:ext>
            </a:extLst>
          </p:cNvPr>
          <p:cNvSpPr>
            <a:spLocks noGrp="1"/>
          </p:cNvSpPr>
          <p:nvPr>
            <p:ph type="title"/>
          </p:nvPr>
        </p:nvSpPr>
        <p:spPr>
          <a:xfrm>
            <a:off x="119336" y="116632"/>
            <a:ext cx="8976996" cy="1080120"/>
          </a:xfrm>
        </p:spPr>
        <p:txBody>
          <a:bodyPr/>
          <a:lstStyle/>
          <a:p>
            <a:r>
              <a:rPr lang="el-GR" dirty="0"/>
              <a:t>Δημοτικότητες πολιτικών αρχηγών</a:t>
            </a:r>
          </a:p>
        </p:txBody>
      </p:sp>
      <p:sp>
        <p:nvSpPr>
          <p:cNvPr id="8" name="Slide Number Placeholder 3">
            <a:extLst>
              <a:ext uri="{FF2B5EF4-FFF2-40B4-BE49-F238E27FC236}">
                <a16:creationId xmlns:a16="http://schemas.microsoft.com/office/drawing/2014/main" id="{34270420-7A53-407C-8B36-0720F26F5A27}"/>
              </a:ext>
            </a:extLst>
          </p:cNvPr>
          <p:cNvSpPr txBox="1">
            <a:spLocks/>
          </p:cNvSpPr>
          <p:nvPr/>
        </p:nvSpPr>
        <p:spPr>
          <a:xfrm>
            <a:off x="11231893" y="6492876"/>
            <a:ext cx="96010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fld id="{DE70D37E-C867-47FE-9F10-9260555C453A}" type="slidenum">
              <a:rPr kumimoji="0" lang="en-GB" sz="1600" b="1" i="0" u="none" strike="noStrike" kern="1200" cap="none" spc="0" normalizeH="0" baseline="0" noProof="0" smtClean="0">
                <a:ln>
                  <a:noFill/>
                </a:ln>
                <a:solidFill>
                  <a:srgbClr val="4E5B6F"/>
                </a:solidFill>
                <a:effectLst>
                  <a:outerShdw blurRad="38100" dist="38100" dir="2700000" algn="tl">
                    <a:srgbClr val="000000">
                      <a:alpha val="43137"/>
                    </a:srgbClr>
                  </a:outerShdw>
                </a:effectLst>
                <a:uLnTx/>
                <a:uFillTx/>
                <a:latin typeface="Trebuchet MS"/>
                <a:ea typeface="+mn-ea"/>
                <a:cs typeface="+mn-cs"/>
              </a:rPr>
              <a:pPr marL="0" marR="0" lvl="0" indent="0" algn="ctr" defTabSz="914400" rtl="0" eaLnBrk="1" fontAlgn="auto" latinLnBrk="0" hangingPunct="1">
                <a:lnSpc>
                  <a:spcPct val="100000"/>
                </a:lnSpc>
                <a:spcBef>
                  <a:spcPct val="0"/>
                </a:spcBef>
                <a:spcAft>
                  <a:spcPts val="0"/>
                </a:spcAft>
                <a:buClrTx/>
                <a:buSzTx/>
                <a:buFontTx/>
                <a:buNone/>
                <a:tabLst/>
                <a:defRPr/>
              </a:pPr>
              <a:t>9</a:t>
            </a:fld>
            <a:endParaRPr kumimoji="0" lang="en-GB" sz="1600" b="1" i="0" u="none" strike="noStrike" kern="1200" cap="none" spc="0" normalizeH="0" baseline="0" noProof="0" dirty="0">
              <a:ln>
                <a:noFill/>
              </a:ln>
              <a:solidFill>
                <a:srgbClr val="4E5B6F"/>
              </a:solidFill>
              <a:effectLst>
                <a:outerShdw blurRad="38100" dist="38100" dir="2700000" algn="tl">
                  <a:srgbClr val="000000">
                    <a:alpha val="43137"/>
                  </a:srgbClr>
                </a:outerShdw>
              </a:effectLst>
              <a:uLnTx/>
              <a:uFillTx/>
              <a:latin typeface="Trebuchet MS"/>
              <a:ea typeface="+mn-ea"/>
              <a:cs typeface="+mn-cs"/>
            </a:endParaRPr>
          </a:p>
        </p:txBody>
      </p:sp>
      <p:sp>
        <p:nvSpPr>
          <p:cNvPr id="14" name="TextBox 13">
            <a:extLst>
              <a:ext uri="{FF2B5EF4-FFF2-40B4-BE49-F238E27FC236}">
                <a16:creationId xmlns:a16="http://schemas.microsoft.com/office/drawing/2014/main" id="{0CA452A8-C467-42A7-A332-0B9A35201F74}"/>
              </a:ext>
            </a:extLst>
          </p:cNvPr>
          <p:cNvSpPr txBox="1"/>
          <p:nvPr/>
        </p:nvSpPr>
        <p:spPr>
          <a:xfrm>
            <a:off x="119335" y="6492876"/>
            <a:ext cx="6480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pattFill prst="dkUpDiag">
                  <a:fgClr>
                    <a:prstClr val="white">
                      <a:lumMod val="50000"/>
                    </a:prstClr>
                  </a:fgClr>
                  <a:bgClr>
                    <a:prstClr val="black">
                      <a:lumMod val="75000"/>
                      <a:lumOff val="25000"/>
                    </a:prstClr>
                  </a:bgClr>
                </a:pattFill>
                <a:effectLst>
                  <a:outerShdw blurRad="38100" dist="19050" dir="2700000" algn="tl" rotWithShape="0">
                    <a:prstClr val="black">
                      <a:lumMod val="50000"/>
                      <a:alpha val="40000"/>
                    </a:prstClr>
                  </a:outerShdw>
                </a:effectLst>
                <a:uLnTx/>
                <a:uFillTx/>
                <a:latin typeface="Trebuchet MS"/>
                <a:ea typeface="+mn-ea"/>
                <a:cs typeface="+mn-cs"/>
              </a:rPr>
              <a:t>%</a:t>
            </a:r>
          </a:p>
        </p:txBody>
      </p:sp>
      <p:sp>
        <p:nvSpPr>
          <p:cNvPr id="2" name="Rectangle: Rounded Corners 1">
            <a:extLst>
              <a:ext uri="{FF2B5EF4-FFF2-40B4-BE49-F238E27FC236}">
                <a16:creationId xmlns:a16="http://schemas.microsoft.com/office/drawing/2014/main" id="{0CE36545-A08B-30C2-9F46-4A9005DF2A14}"/>
              </a:ext>
            </a:extLst>
          </p:cNvPr>
          <p:cNvSpPr/>
          <p:nvPr/>
        </p:nvSpPr>
        <p:spPr>
          <a:xfrm>
            <a:off x="1304955" y="1573408"/>
            <a:ext cx="9145016" cy="4536504"/>
          </a:xfrm>
          <a:prstGeom prst="roundRect">
            <a:avLst/>
          </a:prstGeom>
          <a:noFill/>
          <a:ln>
            <a:solidFill>
              <a:schemeClr val="accent4">
                <a:lumMod val="50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7850367"/>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C00000"/>
      </a:hlink>
      <a:folHlink>
        <a:srgbClr val="5F7791"/>
      </a:folHlink>
    </a:clrScheme>
    <a:fontScheme name="Custom 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Custom 1">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C00000"/>
      </a:hlink>
      <a:folHlink>
        <a:srgbClr val="5F7791"/>
      </a:folHlink>
    </a:clrScheme>
    <a:fontScheme name="Custom 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13884</TotalTime>
  <Words>240</Words>
  <Application>Microsoft Office PowerPoint</Application>
  <PresentationFormat>Widescreen</PresentationFormat>
  <Paragraphs>143</Paragraphs>
  <Slides>13</Slides>
  <Notes>13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Arial</vt:lpstr>
      <vt:lpstr>Calibri</vt:lpstr>
      <vt:lpstr>Times New Roman</vt:lpstr>
      <vt:lpstr>Trebuchet MS</vt:lpstr>
      <vt:lpstr>Office Theme</vt:lpstr>
      <vt:lpstr>1_Custom Design</vt:lpstr>
      <vt:lpstr>1_Office Theme</vt:lpstr>
      <vt:lpstr>συνδρομητική έρευνα</vt:lpstr>
      <vt:lpstr>Η πορεία της χώρας ‘Κατά τη γνώμη σας η χώρα μας αυτή την περίοδο κινείται προς τη σωστή ή προς τη λάθος κατεύθυνση;’</vt:lpstr>
      <vt:lpstr>Τα πέντε σημαντικότερα προβλήματα της χώρας ‘Ποιο νομίζετε ότι είναι το σημαντικότερο πρόβλημα που αντιμετωπίζει σήμερα η χώρα μας;’  αυθόρμητες αναφορές </vt:lpstr>
      <vt:lpstr>Απόδοση ευθυνών για το δυστύχημα των Τεμπών ‘Πρόσφατα συμπληρώθηκε ένας χρόνος από το σιδηροδρομικό δυστύχημα των Τεμπών. Πιστεύετε ότι το δικαστικό και το πολιτικό σύστημα έχουν κινηθεί αποτελεσματικά για να αποδοθούν ευθύνες ή όχι;’</vt:lpstr>
      <vt:lpstr>Εντυπώσεις από την Κυβέρνηση στο ζήτημα της αντιμετώπισης του Πληθωρισμού</vt:lpstr>
      <vt:lpstr>Εντυπώσεις από την Κυβέρνηση στο ζήτημα της Εγκληματικότητας</vt:lpstr>
      <vt:lpstr>Αξιολόγηση Κυβέρνησης και Αξ. Αντιπολίτευσης ‘Ποια είναι η εντύπωση σας για το έργο της Κυβέρνησης συνολικά, θετική ή αρνητική; Και ποια για την Αξ. Αντιπολίτευση του ΣΥΡΙΖΑ’</vt:lpstr>
      <vt:lpstr>Αξιολόγηση Πρωθυπουργού και αρχηγού Αξ. Αντιπολίτευσης ‘Ποια είναι η γνώμη σας για τον τρόπο με τον οποίο ασκεί τα καθήκοντά του μέχρι στιγμής ο Πρωθυπουργός κ. Μητσοτάκης; Θετική ή αρνητική; Και ποια είναι η γνώμη σας για τον τρόπο με τον οποίο ασκεί τα καθήκοντά του μέχρι στιγμής ο αρχηγός της Αξιωματικής Αντιπολίτευσης κ. Στέφανος Κασσελάκης’</vt:lpstr>
      <vt:lpstr>Δημοτικότητες πολιτικών αρχηγών</vt:lpstr>
      <vt:lpstr>Καταλληλότερος Πρωθυπουργός ‘Μεταξύ των πολιτικών αρχηγών ποια/ος νομίζετε ότι είναι καταλληλότερη/ος για πρωθυπουργός  της χώρας;’  αυθόρμητα</vt:lpstr>
      <vt:lpstr>Ενδιαφέρον για τις επερχόμενες εκλογές ‘Στις 9 Ιουνίου θα έχουμε Ευρωεκλογές. Πόσο πολύ θα λέγατε ότι σας ενδιαφέρει το αποτέλεσμα των εκλογών αυτών;’</vt:lpstr>
      <vt:lpstr>Πρόθεση ψήφου στις Ευρωεκλογές ‘Και αν είχαμε την επόμενη Κυριακή Ευρωεκλογές τι θα ψηφίζατε;’ (αυθόρμητα)</vt:lpstr>
      <vt:lpstr>Εκτίμηση ψήφου</vt:lpstr>
    </vt:vector>
  </TitlesOfParts>
  <Company>ma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συνδρομητική έρευνα</dc:title>
  <cp:lastModifiedBy>Σουζάνα Πανδρεμένου</cp:lastModifiedBy>
  <cp:revision>1020</cp:revision>
  <dcterms:created xsi:type="dcterms:W3CDTF">2011-12-09T09:36:13Z</dcterms:created>
  <dcterms:modified xsi:type="dcterms:W3CDTF">2024-03-21T16:13:05Z</dcterms:modified>
</cp:coreProperties>
</file>