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9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1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2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14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5" r:id="rId3"/>
  </p:sldMasterIdLst>
  <p:notesMasterIdLst>
    <p:notesMasterId r:id="rId19"/>
  </p:notesMasterIdLst>
  <p:handoutMasterIdLst>
    <p:handoutMasterId r:id="rId20"/>
  </p:handoutMasterIdLst>
  <p:sldIdLst>
    <p:sldId id="256" r:id="rId4"/>
    <p:sldId id="1579" r:id="rId5"/>
    <p:sldId id="1348" r:id="rId6"/>
    <p:sldId id="1709" r:id="rId7"/>
    <p:sldId id="1715" r:id="rId8"/>
    <p:sldId id="1449" r:id="rId9"/>
    <p:sldId id="1700" r:id="rId10"/>
    <p:sldId id="1710" r:id="rId11"/>
    <p:sldId id="1723" r:id="rId12"/>
    <p:sldId id="1739" r:id="rId13"/>
    <p:sldId id="1737" r:id="rId14"/>
    <p:sldId id="1663" r:id="rId15"/>
    <p:sldId id="1736" r:id="rId16"/>
    <p:sldId id="1671" r:id="rId17"/>
    <p:sldId id="172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nny Apostolopoulou" initials="PA" lastIdx="1" clrIdx="0">
    <p:extLst>
      <p:ext uri="{19B8F6BF-5375-455C-9EA6-DF929625EA0E}">
        <p15:presenceInfo xmlns:p15="http://schemas.microsoft.com/office/powerpoint/2012/main" userId="S::papostol@metronanalysis.gr::7e655d6e-fa2e-41e6-ae1e-cc90d6ebb8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074C"/>
    <a:srgbClr val="FB5786"/>
    <a:srgbClr val="336600"/>
    <a:srgbClr val="A40037"/>
    <a:srgbClr val="EB2134"/>
    <a:srgbClr val="FF3300"/>
    <a:srgbClr val="3399FF"/>
    <a:srgbClr val="6699FF"/>
    <a:srgbClr val="C486E6"/>
    <a:srgbClr val="D60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186" autoAdjust="0"/>
    <p:restoredTop sz="91069" autoAdjust="0"/>
  </p:normalViewPr>
  <p:slideViewPr>
    <p:cSldViewPr>
      <p:cViewPr varScale="1">
        <p:scale>
          <a:sx n="101" d="100"/>
          <a:sy n="101" d="100"/>
        </p:scale>
        <p:origin x="1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963"/>
    </p:cViewPr>
  </p:sorter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1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478090690345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view3D>
      <c:rotX val="30"/>
      <c:rotY val="207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203514577631271"/>
          <c:w val="1"/>
          <c:h val="0.7083655006419171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rgbClr val="3399FF">
                  <a:alpha val="69804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bubble3D val="0"/>
            <c:spPr>
              <a:solidFill>
                <a:schemeClr val="accent2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dLbl>
              <c:idx val="0"/>
              <c:layout>
                <c:manualLayout>
                  <c:x val="-4.8256768938472376E-3"/>
                  <c:y val="-4.1439780869363931E-2"/>
                </c:manualLayout>
              </c:layout>
              <c:tx>
                <c:rich>
                  <a:bodyPr/>
                  <a:lstStyle/>
                  <a:p>
                    <a:fld id="{CC06F1C9-5C2B-4D82-BF6C-5F0D0D407172}" type="CATEGORYNAME">
                      <a:rPr lang="el-GR" smtClean="0"/>
                      <a:pPr/>
                      <a:t>[CATEGORY NAME]</a:t>
                    </a:fld>
                    <a:endParaRPr lang="el-GR" dirty="0"/>
                  </a:p>
                  <a:p>
                    <a:r>
                      <a:rPr lang="el-GR" baseline="0" dirty="0"/>
                      <a:t> </a:t>
                    </a:r>
                    <a:fld id="{4B08B8D2-457C-4246-A6A1-148F0D140F13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E79-4FA8-8ADE-2B743D62186D}"/>
                </c:ext>
              </c:extLst>
            </c:dLbl>
            <c:dLbl>
              <c:idx val="1"/>
              <c:layout>
                <c:manualLayout>
                  <c:x val="2.1647960083805869E-2"/>
                  <c:y val="-2.8550278256623558E-2"/>
                </c:manualLayout>
              </c:layout>
              <c:tx>
                <c:rich>
                  <a:bodyPr/>
                  <a:lstStyle/>
                  <a:p>
                    <a:fld id="{4C453FE8-CBF6-46EA-A389-30C4924A19A7}" type="CATEGORYNAME">
                      <a:rPr lang="el-GR" smtClean="0"/>
                      <a:pPr/>
                      <a:t>[CATEGORY NAME]</a:t>
                    </a:fld>
                    <a:endParaRPr lang="el-GR" dirty="0"/>
                  </a:p>
                  <a:p>
                    <a:r>
                      <a:rPr lang="el-GR" baseline="0" dirty="0"/>
                      <a:t> </a:t>
                    </a:r>
                    <a:fld id="{A5ED0634-E0A1-4442-80C6-80665FC4A0D2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E79-4FA8-8ADE-2B743D62186D}"/>
                </c:ext>
              </c:extLst>
            </c:dLbl>
            <c:dLbl>
              <c:idx val="2"/>
              <c:layout>
                <c:manualLayout>
                  <c:x val="6.0363194525502789E-2"/>
                  <c:y val="-0.2168801747215322"/>
                </c:manualLayout>
              </c:layout>
              <c:tx>
                <c:rich>
                  <a:bodyPr/>
                  <a:lstStyle/>
                  <a:p>
                    <a:fld id="{2C21BEAD-DC7F-4769-B3A3-2118BCE64397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4B90A579-EC4F-4D3D-84E8-A27213818D63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5A-413E-8B10-3CBC9118499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4BC211C9-6683-44A5-9089-7C8178EA0BA9}" type="CATEGORYNAME">
                      <a:rPr lang="el-GR" smtClean="0"/>
                      <a:pPr/>
                      <a:t>[CATEGORY NAME]</a:t>
                    </a:fld>
                    <a:r>
                      <a:rPr lang="el-GR" baseline="0"/>
                      <a:t> </a:t>
                    </a:r>
                    <a:fld id="{5C617D4D-8401-492F-8EDC-7F8F36489034}" type="VALUE">
                      <a:rPr lang="el-GR" baseline="0"/>
                      <a:pPr/>
                      <a:t>[VALUE]</a:t>
                    </a:fld>
                    <a:endParaRPr lang="el-GR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5A-413E-8B10-3CBC91184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Προς τη σωστή</c:v>
                </c:pt>
                <c:pt idx="1">
                  <c:v>Ούτε-ούτε (αυθ.)</c:v>
                </c:pt>
                <c:pt idx="2">
                  <c:v>Προς τη λάθος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34.299999999999997</c:v>
                </c:pt>
                <c:pt idx="1">
                  <c:v>4.5999999999999996</c:v>
                </c:pt>
                <c:pt idx="2">
                  <c:v>60.4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Πρωθυπουργός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40.200000000000003</c:v>
                </c:pt>
                <c:pt idx="1">
                  <c:v>4.8</c:v>
                </c:pt>
                <c:pt idx="2">
                  <c:v>53.8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Αρχηγός Αξ. Αντιπολίτευσης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2.11238644363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A0B-4EB1-997D-7F95487D99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15.6</c:v>
                </c:pt>
                <c:pt idx="1">
                  <c:v>5.2</c:v>
                </c:pt>
                <c:pt idx="2">
                  <c:v>76.8</c:v>
                </c:pt>
                <c:pt idx="3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634019831129879"/>
          <c:y val="0.1412787339653028"/>
          <c:w val="0.52528395045827381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στοιχεία-Θετική Αξιολόγηση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33035426038730581"/>
          <c:y val="3.168579665452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Πρωθυπουργός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4308-4A54-9D60-13988E815D37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4308-4A54-9D60-13988E815D37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4308-4A54-9D60-13988E815D37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4308-4A54-9D60-13988E815D37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08-4A54-9D60-13988E815D37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08-4A54-9D60-13988E815D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</c:v>
                </c:pt>
                <c:pt idx="1">
                  <c:v>45</c:v>
                </c:pt>
                <c:pt idx="2">
                  <c:v>44</c:v>
                </c:pt>
                <c:pt idx="3">
                  <c:v>42</c:v>
                </c:pt>
                <c:pt idx="4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08-4A54-9D60-13988E815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Αρχηγός Αξ. Αντιπολίτευσης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</c:v>
                </c:pt>
                <c:pt idx="1">
                  <c:v>16</c:v>
                </c:pt>
                <c:pt idx="2">
                  <c:v>17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08-4A54-9D60-13988E815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25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5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609-41DE-90B0-EC6595650248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609-41DE-90B0-EC65956502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Συμφωνώ</c:v>
                </c:pt>
                <c:pt idx="1">
                  <c:v>Μάλλον συμφωνώ</c:v>
                </c:pt>
                <c:pt idx="2">
                  <c:v>Ούτε-ούτε (αυθ.)</c:v>
                </c:pt>
                <c:pt idx="3">
                  <c:v>Μάλλον διαφωνώ</c:v>
                </c:pt>
                <c:pt idx="4">
                  <c:v>Διαφωνώ</c:v>
                </c:pt>
                <c:pt idx="5">
                  <c:v>ΔΓ/ΔΑ (αυθ.)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45.7</c:v>
                </c:pt>
                <c:pt idx="1">
                  <c:v>14.2</c:v>
                </c:pt>
                <c:pt idx="2">
                  <c:v>1.4</c:v>
                </c:pt>
                <c:pt idx="3">
                  <c:v>9.3000000000000007</c:v>
                </c:pt>
                <c:pt idx="4">
                  <c:v>28.5</c:v>
                </c:pt>
                <c:pt idx="5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Ανά</a:t>
            </a:r>
            <a:r>
              <a:rPr lang="el-G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πολιτική </a:t>
            </a:r>
            <a:r>
              <a:rPr lang="el-GR" sz="1200" baseline="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αυτοτοποθέτηση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Συμφωνώ/Μάλλον συμφωνώ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51F3-4B3F-9736-D00F543E829E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51F3-4B3F-9736-D00F543E829E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51F3-4B3F-9736-D00F543E829E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51F3-4B3F-9736-D00F543E829E}"/>
              </c:ext>
            </c:extLst>
          </c:dPt>
          <c:dLbls>
            <c:dLbl>
              <c:idx val="0"/>
              <c:layout>
                <c:manualLayout>
                  <c:x val="-1.9467597833714698E-2"/>
                  <c:y val="-6.6530194472876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1F3-4B3F-9736-D00F543E829E}"/>
                </c:ext>
              </c:extLst>
            </c:dLbl>
            <c:dLbl>
              <c:idx val="1"/>
              <c:layout>
                <c:manualLayout>
                  <c:x val="-6.3016343337737937E-2"/>
                  <c:y val="-5.50613771959061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1F3-4B3F-9736-D00F543E829E}"/>
                </c:ext>
              </c:extLst>
            </c:dLbl>
            <c:dLbl>
              <c:idx val="2"/>
              <c:layout>
                <c:manualLayout>
                  <c:x val="-8.8281562095937335E-2"/>
                  <c:y val="-8.2388262902562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602423942944981E-2"/>
                      <c:h val="5.91666715394195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51F3-4B3F-9736-D00F543E829E}"/>
                </c:ext>
              </c:extLst>
            </c:dLbl>
            <c:dLbl>
              <c:idx val="3"/>
              <c:layout>
                <c:manualLayout>
                  <c:x val="-4.2598114977379364E-2"/>
                  <c:y val="-9.61565168581713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1F3-4B3F-9736-D00F543E829E}"/>
                </c:ext>
              </c:extLst>
            </c:dLbl>
            <c:dLbl>
              <c:idx val="4"/>
              <c:layout>
                <c:manualLayout>
                  <c:x val="-4.9734635966374105E-2"/>
                  <c:y val="0.1285072889196761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1F3-4B3F-9736-D00F543E82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Αριστεροί</c:v>
                </c:pt>
                <c:pt idx="1">
                  <c:v>Κεντροαριστεροί</c:v>
                </c:pt>
                <c:pt idx="2">
                  <c:v>Κεντρώοι</c:v>
                </c:pt>
                <c:pt idx="3">
                  <c:v>Κεντροδεξιοί</c:v>
                </c:pt>
                <c:pt idx="4">
                  <c:v>Δεξιοί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83.4</c:v>
                </c:pt>
                <c:pt idx="1">
                  <c:v>76.400000000000006</c:v>
                </c:pt>
                <c:pt idx="2">
                  <c:v>63.7</c:v>
                </c:pt>
                <c:pt idx="3">
                  <c:v>61.8</c:v>
                </c:pt>
                <c:pt idx="4">
                  <c:v>34.700000000000003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1F3-4B3F-9736-D00F543E82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Μάλλον διαφωνώ/Διαφωνώ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839511502941306E-2"/>
                  <c:y val="6.7734068260141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1F3-4B3F-9736-D00F543E829E}"/>
                </c:ext>
              </c:extLst>
            </c:dLbl>
            <c:dLbl>
              <c:idx val="1"/>
              <c:layout>
                <c:manualLayout>
                  <c:x val="-2.8545094674271857E-2"/>
                  <c:y val="4.9170462541199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1F3-4B3F-9736-D00F543E829E}"/>
                </c:ext>
              </c:extLst>
            </c:dLbl>
            <c:dLbl>
              <c:idx val="2"/>
              <c:layout>
                <c:manualLayout>
                  <c:x val="-1.6129009575588649E-2"/>
                  <c:y val="6.537731120759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1F3-4B3F-9736-D00F543E829E}"/>
                </c:ext>
              </c:extLst>
            </c:dLbl>
            <c:dLbl>
              <c:idx val="3"/>
              <c:layout>
                <c:manualLayout>
                  <c:x val="-4.3104915206327449E-2"/>
                  <c:y val="6.00763697069869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1F3-4B3F-9736-D00F543E829E}"/>
                </c:ext>
              </c:extLst>
            </c:dLbl>
            <c:dLbl>
              <c:idx val="4"/>
              <c:layout>
                <c:manualLayout>
                  <c:x val="-3.8371025904529128E-2"/>
                  <c:y val="-0.1171838296062852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51F3-4B3F-9736-D00F543E82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Αριστεροί</c:v>
                </c:pt>
                <c:pt idx="1">
                  <c:v>Κεντροαριστεροί</c:v>
                </c:pt>
                <c:pt idx="2">
                  <c:v>Κεντρώοι</c:v>
                </c:pt>
                <c:pt idx="3">
                  <c:v>Κεντροδεξιοί</c:v>
                </c:pt>
                <c:pt idx="4">
                  <c:v>Δεξιοί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15.4</c:v>
                </c:pt>
                <c:pt idx="1">
                  <c:v>20.8</c:v>
                </c:pt>
                <c:pt idx="2">
                  <c:v>34</c:v>
                </c:pt>
                <c:pt idx="3">
                  <c:v>37</c:v>
                </c:pt>
                <c:pt idx="4">
                  <c:v>63.6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1F3-4B3F-9736-D00F543E82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Υπέρ</c:v>
                </c:pt>
                <c:pt idx="1">
                  <c:v>Ούτε-ούτε (αυθ.)</c:v>
                </c:pt>
                <c:pt idx="2">
                  <c:v>Κατά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51.1</c:v>
                </c:pt>
                <c:pt idx="1">
                  <c:v>1.5</c:v>
                </c:pt>
                <c:pt idx="2">
                  <c:v>45.4</c:v>
                </c:pt>
                <c:pt idx="3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7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Ανά</a:t>
            </a:r>
            <a:r>
              <a:rPr lang="el-G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γενιές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Υπέρ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D7B2-4836-8C24-627EDC34F912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D7B2-4836-8C24-627EDC34F912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D7B2-4836-8C24-627EDC34F912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D7B2-4836-8C24-627EDC34F912}"/>
              </c:ext>
            </c:extLst>
          </c:dPt>
          <c:dLbls>
            <c:dLbl>
              <c:idx val="0"/>
              <c:layout>
                <c:manualLayout>
                  <c:x val="-2.1700117897348055E-2"/>
                  <c:y val="6.5091695464636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B2-4836-8C24-627EDC34F912}"/>
                </c:ext>
              </c:extLst>
            </c:dLbl>
            <c:dLbl>
              <c:idx val="1"/>
              <c:layout>
                <c:manualLayout>
                  <c:x val="-5.6318812677634972E-2"/>
                  <c:y val="7.6560403247971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B2-4836-8C24-627EDC34F912}"/>
                </c:ext>
              </c:extLst>
            </c:dLbl>
            <c:dLbl>
              <c:idx val="2"/>
              <c:layout>
                <c:manualLayout>
                  <c:x val="-8.8281562095937335E-2"/>
                  <c:y val="-8.2388262902562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602423942944981E-2"/>
                      <c:h val="5.91666715394195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7B2-4836-8C24-627EDC34F912}"/>
                </c:ext>
              </c:extLst>
            </c:dLbl>
            <c:dLbl>
              <c:idx val="3"/>
              <c:layout>
                <c:manualLayout>
                  <c:x val="-4.2598114977379364E-2"/>
                  <c:y val="-9.61565168581713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B2-4836-8C24-627EDC34F912}"/>
                </c:ext>
              </c:extLst>
            </c:dLbl>
            <c:dLbl>
              <c:idx val="4"/>
              <c:layout>
                <c:manualLayout>
                  <c:x val="-2.7688442617764219E-2"/>
                  <c:y val="-4.56998515625850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7B2-4836-8C24-627EDC34F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Generation Z (17-27 ετών)</c:v>
                </c:pt>
                <c:pt idx="1">
                  <c:v>Millennials (28-43 ετών)</c:v>
                </c:pt>
                <c:pt idx="2">
                  <c:v>Generation X (44-59 ετών)</c:v>
                </c:pt>
                <c:pt idx="3">
                  <c:v>Boomers (60-78 ετών)</c:v>
                </c:pt>
                <c:pt idx="4">
                  <c:v>Silent (79+ ετών)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38.200000000000003</c:v>
                </c:pt>
                <c:pt idx="1">
                  <c:v>48.2</c:v>
                </c:pt>
                <c:pt idx="2">
                  <c:v>52.5</c:v>
                </c:pt>
                <c:pt idx="3">
                  <c:v>54.8</c:v>
                </c:pt>
                <c:pt idx="4">
                  <c:v>68.2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7B2-4836-8C24-627EDC34F9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Κατά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537088748016401E-2"/>
                  <c:y val="-4.809334050602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7B2-4836-8C24-627EDC34F912}"/>
                </c:ext>
              </c:extLst>
            </c:dLbl>
            <c:dLbl>
              <c:idx val="1"/>
              <c:layout>
                <c:manualLayout>
                  <c:x val="-3.0777698399193337E-2"/>
                  <c:y val="-6.6656634385106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7B2-4836-8C24-627EDC34F912}"/>
                </c:ext>
              </c:extLst>
            </c:dLbl>
            <c:dLbl>
              <c:idx val="2"/>
              <c:layout>
                <c:manualLayout>
                  <c:x val="-1.8361533509673077E-2"/>
                  <c:y val="0.1232911255474537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7B2-4836-8C24-627EDC34F912}"/>
                </c:ext>
              </c:extLst>
            </c:dLbl>
            <c:dLbl>
              <c:idx val="3"/>
              <c:layout>
                <c:manualLayout>
                  <c:x val="-4.3104915206327449E-2"/>
                  <c:y val="6.00763697069869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7B2-4836-8C24-627EDC34F912}"/>
                </c:ext>
              </c:extLst>
            </c:dLbl>
            <c:dLbl>
              <c:idx val="4"/>
              <c:layout>
                <c:manualLayout>
                  <c:x val="-3.4696684751978298E-2"/>
                  <c:y val="7.3355181578759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7B2-4836-8C24-627EDC34F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Generation Z (17-27 ετών)</c:v>
                </c:pt>
                <c:pt idx="1">
                  <c:v>Millennials (28-43 ετών)</c:v>
                </c:pt>
                <c:pt idx="2">
                  <c:v>Generation X (44-59 ετών)</c:v>
                </c:pt>
                <c:pt idx="3">
                  <c:v>Boomers (60-78 ετών)</c:v>
                </c:pt>
                <c:pt idx="4">
                  <c:v>Silent (79+ ετών)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59.3</c:v>
                </c:pt>
                <c:pt idx="1">
                  <c:v>50.5</c:v>
                </c:pt>
                <c:pt idx="2">
                  <c:v>43.9</c:v>
                </c:pt>
                <c:pt idx="3">
                  <c:v>39.6</c:v>
                </c:pt>
                <c:pt idx="4">
                  <c:v>28.4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7B2-4836-8C24-627EDC34F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61787140722111"/>
          <c:y val="0.12499845696157218"/>
          <c:w val="0.71656098562848314"/>
          <c:h val="0.6651705366070438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Συμφωνώ</c:v>
                </c:pt>
              </c:strCache>
            </c:strRef>
          </c:tx>
          <c:spPr>
            <a:solidFill>
              <a:srgbClr val="3399FF">
                <a:alpha val="60000"/>
              </a:srgb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Τα αιτήματα των αγροτών</c:v>
                </c:pt>
                <c:pt idx="1">
                  <c:v>Τις μορφές των κινητοποιήσεων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81.5</c:v>
                </c:pt>
                <c:pt idx="1">
                  <c:v>62.4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38-42DE-897D-8EFD98AE4E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Ούτε-ούτε (αυθ.)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Τα αιτήματα των αγροτών</c:v>
                </c:pt>
                <c:pt idx="1">
                  <c:v>Τις μορφές των κινητοποιήσεων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3.2</c:v>
                </c:pt>
                <c:pt idx="1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38-42DE-897D-8EFD98AE4EE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Διαφωνώ</c:v>
                </c:pt>
              </c:strCache>
            </c:strRef>
          </c:tx>
          <c:spPr>
            <a:solidFill>
              <a:schemeClr val="accent2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Τα αιτήματα των αγροτών</c:v>
                </c:pt>
                <c:pt idx="1">
                  <c:v>Τις μορφές των κινητοποιήσεων</c:v>
                </c:pt>
              </c:strCache>
            </c:strRef>
          </c:cat>
          <c:val>
            <c:numRef>
              <c:f>Sheet1!$D$2:$D$3</c:f>
              <c:numCache>
                <c:formatCode>0</c:formatCode>
                <c:ptCount val="2"/>
                <c:pt idx="0">
                  <c:v>10.1</c:v>
                </c:pt>
                <c:pt idx="1">
                  <c:v>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38-42DE-897D-8EFD98AE4EE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ΔΓ/ΔΑ (αυθ.)</c:v>
                </c:pt>
              </c:strCache>
            </c:strRef>
          </c:tx>
          <c:spPr>
            <a:solidFill>
              <a:schemeClr val="bg1">
                <a:lumMod val="50000"/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Τα αιτήματα των αγροτών</c:v>
                </c:pt>
                <c:pt idx="1">
                  <c:v>Τις μορφές των κινητοποιήσεων</c:v>
                </c:pt>
              </c:strCache>
            </c:strRef>
          </c:cat>
          <c:val>
            <c:numRef>
              <c:f>Sheet1!$E$2:$E$3</c:f>
              <c:numCache>
                <c:formatCode>0</c:formatCode>
                <c:ptCount val="2"/>
                <c:pt idx="0">
                  <c:v>5.2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38-42DE-897D-8EFD98AE4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67094136"/>
        <c:axId val="867096432"/>
      </c:barChart>
      <c:catAx>
        <c:axId val="867094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7096432"/>
        <c:crosses val="autoZero"/>
        <c:auto val="1"/>
        <c:lblAlgn val="ctr"/>
        <c:lblOffset val="100"/>
        <c:noMultiLvlLbl val="0"/>
      </c:catAx>
      <c:valAx>
        <c:axId val="867096432"/>
        <c:scaling>
          <c:orientation val="minMax"/>
        </c:scaling>
        <c:delete val="1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b="1" dirty="0" err="1">
                    <a:solidFill>
                      <a:schemeClr val="tx1"/>
                    </a:solidFill>
                  </a:rPr>
                  <a:t>συνολο</a:t>
                </a:r>
                <a:endParaRPr lang="en-US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8839409823570207"/>
              <c:y val="4.53242849559925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crossAx val="867094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4819433195158"/>
          <c:y val="0.85850403747026349"/>
          <c:w val="0.73058229403191888"/>
          <c:h val="0.109136021923489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61787140722111"/>
          <c:y val="0.12499845696157218"/>
          <c:w val="0.71656098562848314"/>
          <c:h val="0.6651705366070438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Συμφωνώ</c:v>
                </c:pt>
              </c:strCache>
            </c:strRef>
          </c:tx>
          <c:spPr>
            <a:solidFill>
              <a:srgbClr val="3399FF">
                <a:alpha val="60000"/>
              </a:srgb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Τα αιτήματα των αγροτών</c:v>
                </c:pt>
                <c:pt idx="1">
                  <c:v>Τις μορφές των κινητοποιήσεων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92.2</c:v>
                </c:pt>
                <c:pt idx="1">
                  <c:v>77.7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B3-476A-A8CC-F711A701A2D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Ούτε-ούτε (αυθ.)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Τα αιτήματα των αγροτών</c:v>
                </c:pt>
                <c:pt idx="1">
                  <c:v>Τις μορφές των κινητοποιήσεων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 formatCode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B3-476A-A8CC-F711A701A2D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Διαφωνώ</c:v>
                </c:pt>
              </c:strCache>
            </c:strRef>
          </c:tx>
          <c:spPr>
            <a:solidFill>
              <a:schemeClr val="accent2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Τα αιτήματα των αγροτών</c:v>
                </c:pt>
                <c:pt idx="1">
                  <c:v>Τις μορφές των κινητοποιήσεων</c:v>
                </c:pt>
              </c:strCache>
            </c:strRef>
          </c:cat>
          <c:val>
            <c:numRef>
              <c:f>Sheet1!$D$2:$D$3</c:f>
              <c:numCache>
                <c:formatCode>0</c:formatCode>
                <c:ptCount val="2"/>
                <c:pt idx="0">
                  <c:v>5.3</c:v>
                </c:pt>
                <c:pt idx="1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B3-476A-A8CC-F711A701A2D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ΔΓ/ΔΑ (αυθ.)</c:v>
                </c:pt>
              </c:strCache>
            </c:strRef>
          </c:tx>
          <c:spPr>
            <a:solidFill>
              <a:schemeClr val="bg1">
                <a:lumMod val="50000"/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Τα αιτήματα των αγροτών</c:v>
                </c:pt>
                <c:pt idx="1">
                  <c:v>Τις μορφές των κινητοποιήσεων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3-B6B3-476A-A8CC-F711A701A2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67094136"/>
        <c:axId val="867096432"/>
      </c:barChart>
      <c:catAx>
        <c:axId val="867094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7096432"/>
        <c:crosses val="autoZero"/>
        <c:auto val="1"/>
        <c:lblAlgn val="ctr"/>
        <c:lblOffset val="100"/>
        <c:noMultiLvlLbl val="0"/>
      </c:catAx>
      <c:valAx>
        <c:axId val="867096432"/>
        <c:scaling>
          <c:orientation val="minMax"/>
        </c:scaling>
        <c:delete val="1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b="1" dirty="0" err="1">
                    <a:solidFill>
                      <a:schemeClr val="tx1"/>
                    </a:solidFill>
                  </a:rPr>
                  <a:t>Γεωργοι</a:t>
                </a:r>
                <a:r>
                  <a:rPr lang="el-GR" b="1" dirty="0">
                    <a:solidFill>
                      <a:schemeClr val="tx1"/>
                    </a:solidFill>
                  </a:rPr>
                  <a:t>/</a:t>
                </a:r>
                <a:r>
                  <a:rPr lang="el-GR" b="1" dirty="0" err="1">
                    <a:solidFill>
                      <a:schemeClr val="tx1"/>
                    </a:solidFill>
                  </a:rPr>
                  <a:t>κτηνοτροφοι</a:t>
                </a:r>
                <a:r>
                  <a:rPr lang="el-GR" b="1" dirty="0">
                    <a:solidFill>
                      <a:schemeClr val="tx1"/>
                    </a:solidFill>
                  </a:rPr>
                  <a:t>*</a:t>
                </a:r>
                <a:endParaRPr lang="en-US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3906696039742541"/>
              <c:y val="4.812384161900883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crossAx val="867094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4819433195158"/>
          <c:y val="0.85850403747026349"/>
          <c:w val="0.73058229403191888"/>
          <c:h val="0.109136021923489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03713948250508"/>
          <c:y val="7.3173351109136017E-2"/>
          <c:w val="0.74421402026382288"/>
          <c:h val="0.888613302225678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Αρνητικές/Μάλλον αρνητικές γνώμες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52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FF9-43BF-98F7-77F0CCF0179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49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FF9-43BF-98F7-77F0CCF0179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56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FF9-43BF-98F7-77F0CCF0179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62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FF9-43BF-98F7-77F0CCF01795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69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F9-43BF-98F7-77F0CCF01795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73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DF0-420C-B01B-9F1241E656E3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36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EC4-4CB6-A553-A1FE5397AE3D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52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B27-4BD4-9D7F-DB1F54B259C5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58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487-4288-9F3C-A1DF9CB359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 Μητσοτάκης Κυριάκος  </c:v>
                </c:pt>
                <c:pt idx="1">
                  <c:v> Κουτσούμπας Δημήτρης  </c:v>
                </c:pt>
                <c:pt idx="2">
                  <c:v> Ανδρουλάκης Νίκος  </c:v>
                </c:pt>
                <c:pt idx="3">
                  <c:v> Κωνσταντοπούλου Ζωή  </c:v>
                </c:pt>
                <c:pt idx="4">
                  <c:v> Βελόπουλος Κυριάκος  </c:v>
                </c:pt>
                <c:pt idx="5">
                  <c:v> Κασσελάκης Στέφανος  </c:v>
                </c:pt>
                <c:pt idx="6">
                  <c:v>Χαρίτσης Αλέξης</c:v>
                </c:pt>
                <c:pt idx="7">
                  <c:v> Νατσιός Δημήτρης  </c:v>
                </c:pt>
                <c:pt idx="8">
                  <c:v> Στίγκας Βασίλης  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-52</c:v>
                </c:pt>
                <c:pt idx="1">
                  <c:v>-49</c:v>
                </c:pt>
                <c:pt idx="2">
                  <c:v>-56</c:v>
                </c:pt>
                <c:pt idx="3">
                  <c:v>-62</c:v>
                </c:pt>
                <c:pt idx="4">
                  <c:v>-69</c:v>
                </c:pt>
                <c:pt idx="5">
                  <c:v>-73</c:v>
                </c:pt>
                <c:pt idx="6">
                  <c:v>-36</c:v>
                </c:pt>
                <c:pt idx="7">
                  <c:v>-52</c:v>
                </c:pt>
                <c:pt idx="8">
                  <c:v>-58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Θετικές/Μάλλον θετικές γνώμες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 Μητσοτάκης Κυριάκος  </c:v>
                </c:pt>
                <c:pt idx="1">
                  <c:v> Κουτσούμπας Δημήτρης  </c:v>
                </c:pt>
                <c:pt idx="2">
                  <c:v> Ανδρουλάκης Νίκος  </c:v>
                </c:pt>
                <c:pt idx="3">
                  <c:v> Κωνσταντοπούλου Ζωή  </c:v>
                </c:pt>
                <c:pt idx="4">
                  <c:v> Βελόπουλος Κυριάκος  </c:v>
                </c:pt>
                <c:pt idx="5">
                  <c:v> Κασσελάκης Στέφανος  </c:v>
                </c:pt>
                <c:pt idx="6">
                  <c:v>Χαρίτσης Αλέξης</c:v>
                </c:pt>
                <c:pt idx="7">
                  <c:v> Νατσιός Δημήτρης  </c:v>
                </c:pt>
                <c:pt idx="8">
                  <c:v> Στίγκας Βασίλης  </c:v>
                </c:pt>
              </c:strCache>
            </c:strRef>
          </c:cat>
          <c:val>
            <c:numRef>
              <c:f>Sheet1!$C$2:$C$10</c:f>
              <c:numCache>
                <c:formatCode>0</c:formatCode>
                <c:ptCount val="9"/>
                <c:pt idx="0">
                  <c:v>45.5</c:v>
                </c:pt>
                <c:pt idx="1">
                  <c:v>43.7</c:v>
                </c:pt>
                <c:pt idx="2">
                  <c:v>38.200000000000003</c:v>
                </c:pt>
                <c:pt idx="3">
                  <c:v>33</c:v>
                </c:pt>
                <c:pt idx="4">
                  <c:v>25.4</c:v>
                </c:pt>
                <c:pt idx="5">
                  <c:v>22.8</c:v>
                </c:pt>
                <c:pt idx="6">
                  <c:v>22.1</c:v>
                </c:pt>
                <c:pt idx="7">
                  <c:v>13.6</c:v>
                </c:pt>
                <c:pt idx="8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E9-4E78-9190-4C25C90B0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10722928"/>
        <c:axId val="510721288"/>
      </c:barChart>
      <c:catAx>
        <c:axId val="510722928"/>
        <c:scaling>
          <c:orientation val="maxMin"/>
        </c:scaling>
        <c:delete val="0"/>
        <c:axPos val="l"/>
        <c:numFmt formatCode="General" sourceLinked="1"/>
        <c:majorTickMark val="in"/>
        <c:minorTickMark val="in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1" i="0" u="none" strike="noStrike" kern="1200" cap="none" spc="0" normalizeH="0" baseline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721288"/>
        <c:crosses val="autoZero"/>
        <c:auto val="1"/>
        <c:lblAlgn val="ctr"/>
        <c:lblOffset val="100"/>
        <c:noMultiLvlLbl val="0"/>
      </c:catAx>
      <c:valAx>
        <c:axId val="510721288"/>
        <c:scaling>
          <c:orientation val="minMax"/>
          <c:max val="85"/>
          <c:min val="-85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5107229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177691662639476"/>
          <c:y val="0.81915713068918272"/>
          <c:w val="0.24403859424761629"/>
          <c:h val="0.15438747546568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0.10295207312181885"/>
          <c:w val="0.70252779967663148"/>
          <c:h val="0.831546024076420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Μητσοτάκης Κυριάκος</c:v>
                </c:pt>
                <c:pt idx="1">
                  <c:v>Ανδρουλάκης Νίκος</c:v>
                </c:pt>
                <c:pt idx="2">
                  <c:v>Κασσελάκης Στέφανος</c:v>
                </c:pt>
                <c:pt idx="3">
                  <c:v>Βελλόπουλος Κυριάκος</c:v>
                </c:pt>
                <c:pt idx="4">
                  <c:v>Κουτσούμπας Δημήτρης</c:v>
                </c:pt>
                <c:pt idx="5">
                  <c:v>Κωνσταντοπούλου Ζωή</c:v>
                </c:pt>
                <c:pt idx="6">
                  <c:v>Νατσιός Δημήτρης</c:v>
                </c:pt>
                <c:pt idx="7">
                  <c:v>Άλλος</c:v>
                </c:pt>
                <c:pt idx="8">
                  <c:v>Κανένας</c:v>
                </c:pt>
                <c:pt idx="9">
                  <c:v>ΔΓ/ΔΑ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39.700000000000003</c:v>
                </c:pt>
                <c:pt idx="1">
                  <c:v>5</c:v>
                </c:pt>
                <c:pt idx="2">
                  <c:v>4.8</c:v>
                </c:pt>
                <c:pt idx="3">
                  <c:v>4.0999999999999996</c:v>
                </c:pt>
                <c:pt idx="4">
                  <c:v>2.8</c:v>
                </c:pt>
                <c:pt idx="5">
                  <c:v>1.9</c:v>
                </c:pt>
                <c:pt idx="6">
                  <c:v>1.3</c:v>
                </c:pt>
                <c:pt idx="7">
                  <c:v>4.2</c:v>
                </c:pt>
                <c:pt idx="8">
                  <c:v>32.9</c:v>
                </c:pt>
                <c:pt idx="9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0722928"/>
        <c:axId val="510721288"/>
      </c:barChart>
      <c:catAx>
        <c:axId val="510722928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721288"/>
        <c:crosses val="autoZero"/>
        <c:auto val="1"/>
        <c:lblAlgn val="ctr"/>
        <c:lblOffset val="100"/>
        <c:noMultiLvlLbl val="0"/>
      </c:catAx>
      <c:valAx>
        <c:axId val="510721288"/>
        <c:scaling>
          <c:orientation val="minMax"/>
          <c:max val="7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5107229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</a:t>
            </a:r>
            <a:r>
              <a:rPr lang="el-G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στοιχεία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0015000505031331E-2"/>
          <c:y val="0.16028492966175181"/>
          <c:w val="0.96906772649222428"/>
          <c:h val="0.5520911300354700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Προς τη σωστή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5C70-4020-B8D7-ADFEA8B37B93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5C70-4020-B8D7-ADFEA8B37B93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5C70-4020-B8D7-ADFEA8B37B93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5C70-4020-B8D7-ADFEA8B37B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34</c:v>
                </c:pt>
                <c:pt idx="1">
                  <c:v>37</c:v>
                </c:pt>
                <c:pt idx="2">
                  <c:v>37</c:v>
                </c:pt>
                <c:pt idx="3">
                  <c:v>34</c:v>
                </c:pt>
                <c:pt idx="4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5C70-4020-B8D7-ADFEA8B37B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Προς τη λάθος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60</c:v>
                </c:pt>
                <c:pt idx="1">
                  <c:v>57</c:v>
                </c:pt>
                <c:pt idx="2">
                  <c:v>56</c:v>
                </c:pt>
                <c:pt idx="3">
                  <c:v>60</c:v>
                </c:pt>
                <c:pt idx="4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5C70-4020-B8D7-ADFEA8B37B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025463524397133E-2"/>
          <c:y val="0.16078628648084209"/>
          <c:w val="0.97489066026868709"/>
          <c:h val="0.6299936637119246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Μητσοτάκης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247A-44D0-9480-7391E7E96C54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247A-44D0-9480-7391E7E96C54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247A-44D0-9480-7391E7E96C54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247A-44D0-9480-7391E7E96C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</c:v>
                </c:pt>
                <c:pt idx="1">
                  <c:v>41</c:v>
                </c:pt>
                <c:pt idx="2">
                  <c:v>41</c:v>
                </c:pt>
                <c:pt idx="3">
                  <c:v>40</c:v>
                </c:pt>
                <c:pt idx="4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47A-44D0-9480-7391E7E96C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Κασσελάκης</c:v>
                </c:pt>
              </c:strCache>
            </c:strRef>
          </c:tx>
          <c:spPr>
            <a:ln w="22225" cap="rnd">
              <a:solidFill>
                <a:srgbClr val="FF3399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8202969731758243E-2"/>
                  <c:y val="-3.97941227104903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47A-44D0-9480-7391E7E96C54}"/>
                </c:ext>
              </c:extLst>
            </c:dLbl>
            <c:dLbl>
              <c:idx val="1"/>
              <c:layout>
                <c:manualLayout>
                  <c:x val="-3.7279895348091216E-2"/>
                  <c:y val="-6.3587269772609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50E-41DE-B9F1-E3E4DC78ED04}"/>
                </c:ext>
              </c:extLst>
            </c:dLbl>
            <c:dLbl>
              <c:idx val="2"/>
              <c:layout>
                <c:manualLayout>
                  <c:x val="-3.4795820808642547E-2"/>
                  <c:y val="-4.68976976538141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1D3-4057-A9C7-3CA96A4BBA6F}"/>
                </c:ext>
              </c:extLst>
            </c:dLbl>
            <c:dLbl>
              <c:idx val="3"/>
              <c:layout>
                <c:manualLayout>
                  <c:x val="-3.4795820808642547E-2"/>
                  <c:y val="-5.35735265013321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33-4B5B-8E03-70DAFBCBA01F}"/>
                </c:ext>
              </c:extLst>
            </c:dLbl>
            <c:dLbl>
              <c:idx val="4"/>
              <c:layout>
                <c:manualLayout>
                  <c:x val="-2.734359719029654E-2"/>
                  <c:y val="-7.3601013043886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7DB-4CDE-8AAA-D90BC9E1A66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3399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47A-44D0-9480-7391E7E96C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Ανδρουλάκης</c:v>
                </c:pt>
              </c:strCache>
            </c:strRef>
          </c:tx>
          <c:spPr>
            <a:ln w="2222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6996699440802891E-2"/>
                  <c:y val="1.5094322407427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47A-44D0-9480-7391E7E96C54}"/>
                </c:ext>
              </c:extLst>
            </c:dLbl>
            <c:dLbl>
              <c:idx val="1"/>
              <c:layout>
                <c:manualLayout>
                  <c:x val="-6.4604715282026562E-2"/>
                  <c:y val="3.9888077363920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50E-41DE-B9F1-E3E4DC78ED04}"/>
                </c:ext>
              </c:extLst>
            </c:dLbl>
            <c:dLbl>
              <c:idx val="2"/>
              <c:layout>
                <c:manualLayout>
                  <c:x val="-4.2248044426988644E-2"/>
                  <c:y val="2.6536419668884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1D3-4057-A9C7-3CA96A4BBA6F}"/>
                </c:ext>
              </c:extLst>
            </c:dLbl>
            <c:dLbl>
              <c:idx val="3"/>
              <c:layout>
                <c:manualLayout>
                  <c:x val="-7.4541013439821335E-2"/>
                  <c:y val="3.9888077363920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833-4B5B-8E03-70DAFBCBA01F}"/>
                </c:ext>
              </c:extLst>
            </c:dLbl>
            <c:dLbl>
              <c:idx val="4"/>
              <c:layout>
                <c:manualLayout>
                  <c:x val="-9.9381758834308012E-2"/>
                  <c:y val="2.98743340926431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7DB-4CDE-8AAA-D90BC9E1A6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47A-44D0-9480-7391E7E96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6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88914377275765E-2"/>
          <c:y val="0.90736025900113304"/>
          <c:w val="0.83163965577898757"/>
          <c:h val="6.11372626114910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Αυτοπρόσωπη παρουσία</c:v>
                </c:pt>
                <c:pt idx="1">
                  <c:v>Επιστολική ψήφο</c:v>
                </c:pt>
                <c:pt idx="2">
                  <c:v>Δεν έχω αποφασίσει (αυθ.)</c:v>
                </c:pt>
                <c:pt idx="3">
                  <c:v>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81.099999999999994</c:v>
                </c:pt>
                <c:pt idx="1">
                  <c:v>10.3</c:v>
                </c:pt>
                <c:pt idx="2">
                  <c:v>7.5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Ανά</a:t>
            </a:r>
            <a:r>
              <a:rPr lang="el-G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γενιές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Αυτοπρόσωπη παρουσία</c:v>
                </c:pt>
              </c:strCache>
            </c:strRef>
          </c:tx>
          <c:spPr>
            <a:ln w="22225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79A3-4A30-8E8A-65A55CCA7E6A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79A3-4A30-8E8A-65A55CCA7E6A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79A3-4A30-8E8A-65A55CCA7E6A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79A3-4A30-8E8A-65A55CCA7E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Generation Z (17-26 ετών)</c:v>
                </c:pt>
                <c:pt idx="1">
                  <c:v>Millennials (27-42 ετών)</c:v>
                </c:pt>
                <c:pt idx="2">
                  <c:v>Generation X (43-58 ετών)</c:v>
                </c:pt>
                <c:pt idx="3">
                  <c:v>Boomers (59-77 ετών)</c:v>
                </c:pt>
                <c:pt idx="4">
                  <c:v>Silent (78+ ετών)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61.6</c:v>
                </c:pt>
                <c:pt idx="1">
                  <c:v>74.3</c:v>
                </c:pt>
                <c:pt idx="2">
                  <c:v>83.9</c:v>
                </c:pt>
                <c:pt idx="3">
                  <c:v>90.8</c:v>
                </c:pt>
                <c:pt idx="4">
                  <c:v>89.6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9A3-4A30-8E8A-65A55CCA7E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Επιστολική ψήφο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537088748016401E-2"/>
                  <c:y val="-4.809334050602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9A3-4A30-8E8A-65A55CCA7E6A}"/>
                </c:ext>
              </c:extLst>
            </c:dLbl>
            <c:dLbl>
              <c:idx val="1"/>
              <c:layout>
                <c:manualLayout>
                  <c:x val="-2.2290847145971009E-2"/>
                  <c:y val="-7.3441056819356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9A3-4A30-8E8A-65A55CCA7E6A}"/>
                </c:ext>
              </c:extLst>
            </c:dLbl>
            <c:dLbl>
              <c:idx val="2"/>
              <c:layout>
                <c:manualLayout>
                  <c:x val="-2.336494583971617E-2"/>
                  <c:y val="-4.3795691080810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9A3-4A30-8E8A-65A55CCA7E6A}"/>
                </c:ext>
              </c:extLst>
            </c:dLbl>
            <c:dLbl>
              <c:idx val="3"/>
              <c:layout>
                <c:manualLayout>
                  <c:x val="-7.5011379437959092E-3"/>
                  <c:y val="-3.02391273648313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9A3-4A30-8E8A-65A55CCA7E6A}"/>
                </c:ext>
              </c:extLst>
            </c:dLbl>
            <c:dLbl>
              <c:idx val="4"/>
              <c:layout>
                <c:manualLayout>
                  <c:x val="-3.4696719734692377E-2"/>
                  <c:y val="-4.9123399869150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9A3-4A30-8E8A-65A55CCA7E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Generation Z (17-26 ετών)</c:v>
                </c:pt>
                <c:pt idx="1">
                  <c:v>Millennials (27-42 ετών)</c:v>
                </c:pt>
                <c:pt idx="2">
                  <c:v>Generation X (43-58 ετών)</c:v>
                </c:pt>
                <c:pt idx="3">
                  <c:v>Boomers (59-77 ετών)</c:v>
                </c:pt>
                <c:pt idx="4">
                  <c:v>Silent (78+ ετών)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24</c:v>
                </c:pt>
                <c:pt idx="1">
                  <c:v>13.3</c:v>
                </c:pt>
                <c:pt idx="2">
                  <c:v>9.1999999999999993</c:v>
                </c:pt>
                <c:pt idx="3">
                  <c:v>3.9</c:v>
                </c:pt>
                <c:pt idx="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9A3-4A30-8E8A-65A55CCA7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119451994560356E-2"/>
          <c:y val="0.89667457978398724"/>
          <c:w val="0.90603625119457309"/>
          <c:h val="0.10332528707758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926355479710851E-2"/>
          <c:y val="0.1461855775440508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rgbClr val="FF3399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>
                  <a:lumMod val="9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rgbClr val="7030A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spPr>
              <a:solidFill>
                <a:srgbClr val="80000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C90-4BE0-B3D2-0365DD5D5B5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794C-494F-970C-119495615808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ΝΕΑ 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ΚΚΕ</c:v>
                </c:pt>
                <c:pt idx="4">
                  <c:v>ΣΠΑΡΤΙΑΤΕΣ</c:v>
                </c:pt>
                <c:pt idx="5">
                  <c:v>ΕΛΛΗΝΙΚΗ ΛΥΣΗ</c:v>
                </c:pt>
                <c:pt idx="6">
                  <c:v>ΝΙΚΗ</c:v>
                </c:pt>
                <c:pt idx="7">
                  <c:v>ΠΛΕΥΣΗ ΕΛΕΥΘΕΡΙΑΣ</c:v>
                </c:pt>
                <c:pt idx="8">
                  <c:v>ΜΕΡΑ 25</c:v>
                </c:pt>
                <c:pt idx="9">
                  <c:v>NEA ΑΡΙΣΤΕΡΑ</c:v>
                </c:pt>
                <c:pt idx="10">
                  <c:v>ΑΛΛΟ </c:v>
                </c:pt>
                <c:pt idx="11">
                  <c:v>ΑΚΥΡΟ-ΛΕΥΚΟ</c:v>
                </c:pt>
                <c:pt idx="12">
                  <c:v>ΔΕΝ ΘΑ ΨΗΦΙΖΑ</c:v>
                </c:pt>
                <c:pt idx="13">
                  <c:v>ΔΕΝ ΕΧΩ ΑΠΟΦΑΣΙΣΕΙ</c:v>
                </c:pt>
                <c:pt idx="14">
                  <c:v>ΔΕΝ ΑΠΑΝΤΩ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>
                  <c:v>28.5</c:v>
                </c:pt>
                <c:pt idx="1">
                  <c:v>10.4</c:v>
                </c:pt>
                <c:pt idx="2">
                  <c:v>11.7</c:v>
                </c:pt>
                <c:pt idx="3">
                  <c:v>6.8</c:v>
                </c:pt>
                <c:pt idx="4">
                  <c:v>1.5</c:v>
                </c:pt>
                <c:pt idx="5">
                  <c:v>6.3</c:v>
                </c:pt>
                <c:pt idx="6">
                  <c:v>3.8</c:v>
                </c:pt>
                <c:pt idx="7">
                  <c:v>2.4</c:v>
                </c:pt>
                <c:pt idx="8">
                  <c:v>2.1</c:v>
                </c:pt>
                <c:pt idx="9">
                  <c:v>1.9</c:v>
                </c:pt>
                <c:pt idx="10">
                  <c:v>2.8</c:v>
                </c:pt>
                <c:pt idx="11">
                  <c:v>3.2</c:v>
                </c:pt>
                <c:pt idx="12">
                  <c:v>5.2</c:v>
                </c:pt>
                <c:pt idx="13">
                  <c:v>11.4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757033168"/>
        <c:axId val="757034480"/>
      </c:barChart>
      <c:catAx>
        <c:axId val="7570331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57034480"/>
        <c:crosses val="autoZero"/>
        <c:auto val="1"/>
        <c:lblAlgn val="ctr"/>
        <c:lblOffset val="100"/>
        <c:noMultiLvlLbl val="0"/>
      </c:catAx>
      <c:valAx>
        <c:axId val="757034480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75703316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926355479710851E-2"/>
          <c:y val="0.1461855775440508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rgbClr val="FF3399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>
                  <a:lumMod val="9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rgbClr val="7030A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spPr>
              <a:solidFill>
                <a:srgbClr val="800000">
                  <a:alpha val="69804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C90-4BE0-B3D2-0365DD5D5B5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E5CB-4EDC-99A2-01203B326AC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6777-44D9-8D6E-7C3FF6AE131E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ΝΕΑ 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ΚΚΕ</c:v>
                </c:pt>
                <c:pt idx="4">
                  <c:v>ΣΠΑΡΤΙΑΤΕΣ</c:v>
                </c:pt>
                <c:pt idx="5">
                  <c:v>ΕΛΛΗΝΙΚΗ ΛΥΣΗ</c:v>
                </c:pt>
                <c:pt idx="6">
                  <c:v>ΝΙΚΗ</c:v>
                </c:pt>
                <c:pt idx="7">
                  <c:v>ΠΛΕΥΣΗ ΕΛΕΥΘΕΡΙΑΣ</c:v>
                </c:pt>
                <c:pt idx="8">
                  <c:v>ΜΕΡΑ 25</c:v>
                </c:pt>
                <c:pt idx="9">
                  <c:v>ΝΕΑ ΑΡΙΣΤΕΡΑ</c:v>
                </c:pt>
                <c:pt idx="10">
                  <c:v>ΦΩΝΗ ΛΟΓΙΚΗΣ</c:v>
                </c:pt>
                <c:pt idx="11">
                  <c:v>ΑΛΛΟ 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36.5</c:v>
                </c:pt>
                <c:pt idx="1">
                  <c:v>13.3</c:v>
                </c:pt>
                <c:pt idx="2">
                  <c:v>14.9</c:v>
                </c:pt>
                <c:pt idx="3">
                  <c:v>8.6999999999999993</c:v>
                </c:pt>
                <c:pt idx="4">
                  <c:v>2</c:v>
                </c:pt>
                <c:pt idx="5">
                  <c:v>8</c:v>
                </c:pt>
                <c:pt idx="6">
                  <c:v>4.9000000000000004</c:v>
                </c:pt>
                <c:pt idx="7">
                  <c:v>3.1</c:v>
                </c:pt>
                <c:pt idx="8">
                  <c:v>2.7</c:v>
                </c:pt>
                <c:pt idx="9">
                  <c:v>2.5</c:v>
                </c:pt>
                <c:pt idx="10">
                  <c:v>1</c:v>
                </c:pt>
                <c:pt idx="11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757033168"/>
        <c:axId val="757034480"/>
      </c:barChart>
      <c:catAx>
        <c:axId val="7570331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57034480"/>
        <c:crosses val="autoZero"/>
        <c:auto val="1"/>
        <c:lblAlgn val="ctr"/>
        <c:lblOffset val="100"/>
        <c:noMultiLvlLbl val="0"/>
      </c:catAx>
      <c:valAx>
        <c:axId val="757034480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75703316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9.5360215707954846E-2"/>
          <c:w val="0.690766808738423"/>
          <c:h val="0.839137803030703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Φεβ-24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Ανεργία</c:v>
                </c:pt>
                <c:pt idx="3">
                  <c:v>Εγκληματικότητα</c:v>
                </c:pt>
                <c:pt idx="4">
                  <c:v>Πολιτικοί/Πολιτικό σύστημα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37</c:v>
                </c:pt>
                <c:pt idx="1">
                  <c:v>24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C-4DA9-92ED-A24D3B398D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Ιαν-24</c:v>
                </c:pt>
              </c:strCache>
            </c:strRef>
          </c:tx>
          <c:spPr>
            <a:solidFill>
              <a:srgbClr val="F9074C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Ανεργία</c:v>
                </c:pt>
                <c:pt idx="3">
                  <c:v>Εγκληματικότητα</c:v>
                </c:pt>
                <c:pt idx="4">
                  <c:v>Πολιτικοί/Πολιτικό σύστημα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44</c:v>
                </c:pt>
                <c:pt idx="1">
                  <c:v>23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C-4DA9-92ED-A24D3B398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0722928"/>
        <c:axId val="510721288"/>
      </c:barChart>
      <c:catAx>
        <c:axId val="510722928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721288"/>
        <c:crosses val="autoZero"/>
        <c:auto val="1"/>
        <c:lblAlgn val="ctr"/>
        <c:lblOffset val="100"/>
        <c:noMultiLvlLbl val="0"/>
      </c:catAx>
      <c:valAx>
        <c:axId val="510721288"/>
        <c:scaling>
          <c:orientation val="minMax"/>
          <c:max val="70"/>
          <c:min val="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5107229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445202517180634"/>
          <c:y val="0.82915467426081346"/>
          <c:w val="0.19846083570079515"/>
          <c:h val="0.100294211914103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spPr>
              <a:solidFill>
                <a:srgbClr val="F9074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Μάλλον θετικές</c:v>
                </c:pt>
                <c:pt idx="1">
                  <c:v>Ούτε-ούτε (αυθ.)</c:v>
                </c:pt>
                <c:pt idx="2">
                  <c:v>Μάλλον αρνητικές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13</c:v>
                </c:pt>
                <c:pt idx="1">
                  <c:v>13</c:v>
                </c:pt>
                <c:pt idx="2">
                  <c:v>72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0751585637310139"/>
          <c:y val="9.906606004585670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BD63-4483-92B9-E6F297BBE552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BD63-4483-92B9-E6F297BBE552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BD63-4483-92B9-E6F297BBE552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BD63-4483-92B9-E6F297BBE552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3-4483-92B9-E6F297BBE552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3-4483-92B9-E6F297BBE5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</c:v>
                </c:pt>
                <c:pt idx="1">
                  <c:v>17</c:v>
                </c:pt>
                <c:pt idx="2">
                  <c:v>15</c:v>
                </c:pt>
                <c:pt idx="3">
                  <c:v>14</c:v>
                </c:pt>
                <c:pt idx="4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D63-4483-92B9-E6F297BBE5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67</c:v>
                </c:pt>
                <c:pt idx="1">
                  <c:v>68</c:v>
                </c:pt>
                <c:pt idx="2">
                  <c:v>70</c:v>
                </c:pt>
                <c:pt idx="3">
                  <c:v>73</c:v>
                </c:pt>
                <c:pt idx="4">
                  <c:v>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D63-4483-92B9-E6F297BBE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spPr>
              <a:solidFill>
                <a:srgbClr val="F9074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Μάλλον θετικές</c:v>
                </c:pt>
                <c:pt idx="1">
                  <c:v>Ούτε-ούτε (αυθ.)</c:v>
                </c:pt>
                <c:pt idx="2">
                  <c:v>Μάλλον αρνητικές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12</c:v>
                </c:pt>
                <c:pt idx="1">
                  <c:v>14</c:v>
                </c:pt>
                <c:pt idx="2">
                  <c:v>73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374446614066691"/>
          <c:y val="4.46176694030913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BD63-4483-92B9-E6F297BBE552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BD63-4483-92B9-E6F297BBE552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BD63-4483-92B9-E6F297BBE552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BD63-4483-92B9-E6F297BBE552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3-4483-92B9-E6F297BBE552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3-4483-92B9-E6F297BBE5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18</c:v>
                </c:pt>
                <c:pt idx="2">
                  <c:v>15</c:v>
                </c:pt>
                <c:pt idx="3">
                  <c:v>11</c:v>
                </c:pt>
                <c:pt idx="4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D63-4483-92B9-E6F297BBE5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72</c:v>
                </c:pt>
                <c:pt idx="1">
                  <c:v>68</c:v>
                </c:pt>
                <c:pt idx="2">
                  <c:v>70</c:v>
                </c:pt>
                <c:pt idx="3">
                  <c:v>77</c:v>
                </c:pt>
                <c:pt idx="4">
                  <c:v>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D63-4483-92B9-E6F297BBE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34.9</c:v>
                </c:pt>
                <c:pt idx="1">
                  <c:v>5.9</c:v>
                </c:pt>
                <c:pt idx="2">
                  <c:v>58.8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2.11238644363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A0B-4EB1-997D-7F95487D99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8.3000000000000007</c:v>
                </c:pt>
                <c:pt idx="1">
                  <c:v>4.0999999999999996</c:v>
                </c:pt>
                <c:pt idx="2">
                  <c:v>85.7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689184336661008"/>
          <c:y val="8.8469072874421531E-2"/>
          <c:w val="0.52528395045827381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στοιχεία-Θετική Αξιολόγηση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33035426038730581"/>
          <c:y val="3.168579665452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4308-4A54-9D60-13988E815D37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4308-4A54-9D60-13988E815D37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4308-4A54-9D60-13988E815D37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4308-4A54-9D60-13988E815D37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08-4A54-9D60-13988E815D37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08-4A54-9D60-13988E815D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36</c:v>
                </c:pt>
                <c:pt idx="1">
                  <c:v>39</c:v>
                </c:pt>
                <c:pt idx="2">
                  <c:v>38</c:v>
                </c:pt>
                <c:pt idx="3">
                  <c:v>34</c:v>
                </c:pt>
                <c:pt idx="4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08-4A54-9D60-13988E815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45200</c:v>
                </c:pt>
                <c:pt idx="1">
                  <c:v>45231</c:v>
                </c:pt>
                <c:pt idx="2">
                  <c:v>45261</c:v>
                </c:pt>
                <c:pt idx="3">
                  <c:v>45292</c:v>
                </c:pt>
                <c:pt idx="4">
                  <c:v>45323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9</c:v>
                </c:pt>
                <c:pt idx="1">
                  <c:v>8</c:v>
                </c:pt>
                <c:pt idx="2">
                  <c:v>10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08-4A54-9D60-13988E815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0.909</cdr:x>
      <cdr:y>0.72747</cdr:y>
    </cdr:from>
    <cdr:to>
      <cdr:x>0.95712</cdr:x>
      <cdr:y>0.72747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id="{8DD84CDD-3864-4409-91EE-2CDEB57C1572}"/>
            </a:ext>
          </a:extLst>
        </cdr:cNvPr>
        <cdr:cNvCxnSpPr/>
      </cdr:nvCxnSpPr>
      <cdr:spPr>
        <a:xfrm xmlns:a="http://schemas.openxmlformats.org/drawingml/2006/main">
          <a:off x="10756162" y="2776688"/>
          <a:ext cx="569402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06D47-903E-4114-9673-A192FAAE32CE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3D79F-ED57-47F4-B136-1F38E2231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28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54C10-9FC8-467B-AD93-595092B016C6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C1944-5ED8-4FE4-A019-D7E58DFB8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71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144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8C64C-1A81-59E8-CC2F-A0AAEDD13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1AD00A-6B58-3792-CC8F-2951693EDB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469FB0-5F67-103A-33F5-EADB17E00A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EB278-637A-9032-C1C3-C34A8317E5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840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1114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956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9B447-B619-F41C-1BBA-A415B5D69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258089-6273-1907-0469-CCB4290DE1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8F16C0-0EF5-C788-06F0-8A2258F16B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D2EBC-D2E9-185D-06A8-7A2FCDE0DD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0457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469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625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552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641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69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077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90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559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711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69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52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1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31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375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624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80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063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922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90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776" y="4797152"/>
            <a:ext cx="5020139" cy="1656184"/>
          </a:xfrm>
          <a:noFill/>
          <a:ln cap="sq">
            <a:noFill/>
            <a:miter lim="800000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93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9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0" y="1484784"/>
            <a:ext cx="11713301" cy="4896544"/>
          </a:xfrm>
          <a:noFill/>
          <a:effectLst/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340" y="116632"/>
            <a:ext cx="8352928" cy="108012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lang="en-GB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184565" y="6453337"/>
            <a:ext cx="960107" cy="365125"/>
          </a:xfrm>
        </p:spPr>
        <p:txBody>
          <a:bodyPr/>
          <a:lstStyle>
            <a:lvl1pPr algn="ctr">
              <a:defRPr sz="180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974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10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6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859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4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964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0" y="1484784"/>
            <a:ext cx="11713301" cy="4896544"/>
          </a:xfrm>
          <a:noFill/>
          <a:effectLst/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340" y="116632"/>
            <a:ext cx="8352928" cy="108012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lang="en-GB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184565" y="6453337"/>
            <a:ext cx="960107" cy="365125"/>
          </a:xfrm>
        </p:spPr>
        <p:txBody>
          <a:bodyPr/>
          <a:lstStyle>
            <a:lvl1pPr algn="ctr">
              <a:defRPr sz="180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37770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655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2974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808" y="1463105"/>
            <a:ext cx="5482891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08" y="2102866"/>
            <a:ext cx="5482891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9575" y="1463105"/>
            <a:ext cx="5485044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9575" y="2102866"/>
            <a:ext cx="5485044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4565" y="6453337"/>
            <a:ext cx="960107" cy="365125"/>
          </a:xfr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smtClean="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5933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05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731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468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996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5158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5650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8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4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808" y="1463105"/>
            <a:ext cx="5482891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08" y="2102866"/>
            <a:ext cx="5482891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9575" y="1463105"/>
            <a:ext cx="5485044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9575" y="2102866"/>
            <a:ext cx="5485044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4565" y="6453337"/>
            <a:ext cx="960107" cy="365125"/>
          </a:xfr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smtClean="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8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5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3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8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07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589" y="1412776"/>
            <a:ext cx="1124704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893" y="6492876"/>
            <a:ext cx="96010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b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l-GR" smtClean="0"/>
              <a:pPr>
                <a:spcBef>
                  <a:spcPct val="0"/>
                </a:spcBef>
              </a:pPr>
              <a:t>‹#›</a:t>
            </a:fld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29152"/>
            <a:ext cx="9120336" cy="116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l-GR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9EA15FF1-BA9A-C079-8CAD-523FAE0240A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96"/>
            <a:ext cx="12192000" cy="686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4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2200" b="0" i="0" kern="1200" spc="100" normalizeH="0" baseline="0" dirty="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6040" y="980728"/>
            <a:ext cx="5592622" cy="31683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6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marL="85725" indent="0" algn="ctr" defTabSz="914400" rtl="0" eaLnBrk="1" latinLnBrk="0" hangingPunct="1">
        <a:spcBef>
          <a:spcPct val="0"/>
        </a:spcBef>
        <a:buNone/>
        <a:defRPr sz="2800" kern="1200">
          <a:solidFill>
            <a:schemeClr val="tx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589" y="1412776"/>
            <a:ext cx="1124704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893" y="6492876"/>
            <a:ext cx="96010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b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l-GR" smtClean="0"/>
              <a:pPr>
                <a:spcBef>
                  <a:spcPct val="0"/>
                </a:spcBef>
              </a:pPr>
              <a:t>‹#›</a:t>
            </a:fld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29152"/>
            <a:ext cx="9120336" cy="116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240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2200" b="0" i="0" kern="1200" spc="100" normalizeH="0" baseline="0" dirty="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Relationship Id="rId4" Type="http://schemas.openxmlformats.org/officeDocument/2006/relationships/chart" Target="../charts/char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chart" Target="../charts/chart23.xml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chart" Target="../charts/chart24.xml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Relationship Id="rId4" Type="http://schemas.openxmlformats.org/officeDocument/2006/relationships/chart" Target="../charts/char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368" y="908720"/>
            <a:ext cx="4032448" cy="648072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el-GR" sz="22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συνδρομητική έρευνα</a:t>
            </a:r>
            <a:endParaRPr lang="en-GB" sz="22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6320" y="836712"/>
            <a:ext cx="3056384" cy="622920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0"/>
              </a:spcBef>
            </a:pPr>
            <a:r>
              <a:rPr lang="el-GR" sz="2200" spc="1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Φεβρουάριος 2024</a:t>
            </a:r>
            <a:endParaRPr lang="en-GB" sz="2200" spc="1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927CE-AB3B-4616-B54C-105FBB63B6D2}"/>
              </a:ext>
            </a:extLst>
          </p:cNvPr>
          <p:cNvSpPr txBox="1"/>
          <p:nvPr/>
        </p:nvSpPr>
        <p:spPr>
          <a:xfrm>
            <a:off x="119336" y="619577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Συντάχθηκε για το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MEGA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9436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A2965-DEB1-B92C-270B-2D3195C9E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22F586A-A6D7-B6C9-8D66-37D47E215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dirty="0"/>
              <a:t>Οι κινητοποιήσεις των αγροτών</a:t>
            </a:r>
            <a:r>
              <a:rPr lang="el-GR" sz="2000" dirty="0"/>
              <a:t/>
            </a:r>
            <a:br>
              <a:rPr lang="el-GR" sz="2000" dirty="0"/>
            </a:br>
            <a:r>
              <a:rPr lang="el-GR" sz="1400" i="1" dirty="0"/>
              <a:t>‘Το τελευταίο διάστημα υπάρχουν κινητοποιήσεις των αγροτών στην Ελλάδα και στην Ευρώπη. Θα λέγατε ότι συμφωνείτε ή διαφωνείτε με …’</a:t>
            </a:r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FA050-07F8-4269-0482-D9B1537E1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9D49E4-C77E-7864-3F8B-8FD2109DBEF1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D7715E2-15D4-9B84-610F-D53E75B7D51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9076144"/>
              </p:ext>
            </p:extLst>
          </p:nvPr>
        </p:nvGraphicFramePr>
        <p:xfrm>
          <a:off x="-312711" y="1412776"/>
          <a:ext cx="712879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24483274-CCA5-C67B-4C45-596EC5BFC1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083681"/>
              </p:ext>
            </p:extLst>
          </p:nvPr>
        </p:nvGraphicFramePr>
        <p:xfrm>
          <a:off x="5591944" y="1422000"/>
          <a:ext cx="753751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05DB941-0123-CA4D-6EE1-A59DA0624CCB}"/>
              </a:ext>
            </a:extLst>
          </p:cNvPr>
          <p:cNvSpPr txBox="1"/>
          <p:nvPr/>
        </p:nvSpPr>
        <p:spPr>
          <a:xfrm>
            <a:off x="8904312" y="6444044"/>
            <a:ext cx="24482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b="1" dirty="0">
                <a:solidFill>
                  <a:schemeClr val="bg1">
                    <a:lumMod val="50000"/>
                  </a:schemeClr>
                </a:solidFill>
              </a:rPr>
              <a:t>*  Βάση μικρότερη των 60 ατόμων</a:t>
            </a:r>
          </a:p>
        </p:txBody>
      </p:sp>
    </p:spTree>
    <p:extLst>
      <p:ext uri="{BB962C8B-B14F-4D97-AF65-F5344CB8AC3E}">
        <p14:creationId xmlns:p14="http://schemas.microsoft.com/office/powerpoint/2010/main" val="134987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1364" y="1678284"/>
          <a:ext cx="11449271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sz="2000" dirty="0"/>
              <a:t>Δημοτικότητες πολιτικών αρχηγών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7752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877405"/>
              </p:ext>
            </p:extLst>
          </p:nvPr>
        </p:nvGraphicFramePr>
        <p:xfrm>
          <a:off x="335360" y="1592796"/>
          <a:ext cx="6264696" cy="4428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84"/>
            <a:ext cx="11777714" cy="1080120"/>
          </a:xfrm>
        </p:spPr>
        <p:txBody>
          <a:bodyPr/>
          <a:lstStyle/>
          <a:p>
            <a:r>
              <a:rPr lang="el-GR" sz="2000" dirty="0"/>
              <a:t>Καταλληλότερος Πρωθυπουργός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400" i="1" dirty="0"/>
              <a:t>‘Μεταξύ των πολιτικών αρχηγών ποια/</a:t>
            </a:r>
            <a:r>
              <a:rPr lang="el-GR" sz="1400" i="1" dirty="0" err="1"/>
              <a:t>ος</a:t>
            </a:r>
            <a:r>
              <a:rPr lang="el-GR" sz="1400" i="1" dirty="0"/>
              <a:t> νομίζετε ότι είναι καταλληλότερη/</a:t>
            </a:r>
            <a:r>
              <a:rPr lang="el-GR" sz="1400" i="1" dirty="0" err="1"/>
              <a:t>ος</a:t>
            </a:r>
            <a:r>
              <a:rPr lang="el-GR" sz="1400" i="1" dirty="0"/>
              <a:t> για πρωθυπουργός </a:t>
            </a:r>
            <a:br>
              <a:rPr lang="el-GR" sz="1400" i="1" dirty="0"/>
            </a:br>
            <a:r>
              <a:rPr lang="el-GR" sz="1400" i="1" dirty="0"/>
              <a:t>της χώρας;’ </a:t>
            </a:r>
            <a:br>
              <a:rPr lang="el-GR" sz="1400" i="1" dirty="0"/>
            </a:br>
            <a:r>
              <a:rPr lang="el-GR" sz="1400" u="sng" dirty="0"/>
              <a:t>αυθόρμητα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1905AC-D331-024F-2576-BCA4AECD3FB5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9F6446BE-D616-F5AF-FEB9-6AB14C2BF6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319298"/>
              </p:ext>
            </p:extLst>
          </p:nvPr>
        </p:nvGraphicFramePr>
        <p:xfrm>
          <a:off x="6744072" y="1988840"/>
          <a:ext cx="5112568" cy="3804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8551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451D4-F938-374B-D667-C999CC5C04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9973B2-A6D5-04F7-AE9E-3141E51B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000" dirty="0">
                <a:solidFill>
                  <a:srgbClr val="00ADDC">
                    <a:lumMod val="75000"/>
                  </a:srgbClr>
                </a:solidFill>
              </a:rPr>
              <a:t>Αυτοπρόσωπη παρουσία ή επιστολική ψήφος</a:t>
            </a:r>
            <a:br>
              <a:rPr lang="el-GR" sz="2000" dirty="0">
                <a:solidFill>
                  <a:srgbClr val="00ADDC">
                    <a:lumMod val="75000"/>
                  </a:srgbClr>
                </a:solidFill>
              </a:rPr>
            </a:br>
            <a:r>
              <a:rPr lang="el-GR" sz="1400" i="1" dirty="0">
                <a:solidFill>
                  <a:srgbClr val="00ADDC">
                    <a:lumMod val="75000"/>
                  </a:srgbClr>
                </a:solidFill>
              </a:rPr>
              <a:t>‘Αν τελικά πάτε να ψηφίσετε θα επιλέξετε αυτοπρόσωπη παρουσία ή επιστολική ψήφο;’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CEE5C7A-86FE-2C9A-76C9-5A2DED3F332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216242"/>
              </p:ext>
            </p:extLst>
          </p:nvPr>
        </p:nvGraphicFramePr>
        <p:xfrm>
          <a:off x="2351583" y="1379938"/>
          <a:ext cx="7272809" cy="2332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061C8-49B0-8BA3-A281-B01B4195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4A8508-0E4E-45C5-9152-31AE2946631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7F98C2F3-A099-6227-9570-12D3E33AE5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797300"/>
              </p:ext>
            </p:extLst>
          </p:nvPr>
        </p:nvGraphicFramePr>
        <p:xfrm>
          <a:off x="2351583" y="3803958"/>
          <a:ext cx="7272809" cy="2433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3169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328" y="1372392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7305AE5-0B64-4364-AB7C-4B6111FB6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9" y="56264"/>
            <a:ext cx="8352928" cy="1080120"/>
          </a:xfrm>
        </p:spPr>
        <p:txBody>
          <a:bodyPr/>
          <a:lstStyle/>
          <a:p>
            <a:r>
              <a:rPr lang="el-GR" sz="2000" dirty="0"/>
              <a:t>Πρόθεση ψήφου στις Ευρωεκλογές</a:t>
            </a:r>
            <a:r>
              <a:rPr lang="el-GR" dirty="0"/>
              <a:t/>
            </a:r>
            <a:br>
              <a:rPr lang="el-GR" dirty="0"/>
            </a:br>
            <a:r>
              <a:rPr lang="el-GR" sz="1400" i="1" dirty="0"/>
              <a:t>‘Και αν είχαμε την επόμενη Κυριακή Ευρωεκλογές τι θα ψηφίζατε;’ (αυθόρμητα)</a:t>
            </a:r>
            <a:endParaRPr lang="el-GR" sz="1400" dirty="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0" y="5261295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007" y="5267399"/>
            <a:ext cx="465857" cy="46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551384" y="5309550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71" y="5295145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E9F38AF6-A2BC-4567-B843-D413AEE0B0B9}"/>
              </a:ext>
            </a:extLst>
          </p:cNvPr>
          <p:cNvSpPr txBox="1"/>
          <p:nvPr/>
        </p:nvSpPr>
        <p:spPr>
          <a:xfrm>
            <a:off x="11088191" y="528128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ΔΑ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B828E2-81B1-4778-994B-D87B9F4C84EA}"/>
              </a:ext>
            </a:extLst>
          </p:cNvPr>
          <p:cNvSpPr txBox="1"/>
          <p:nvPr/>
        </p:nvSpPr>
        <p:spPr>
          <a:xfrm>
            <a:off x="10344472" y="526129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Αναποφάσιστοι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5F41191-0A18-4219-A68C-729D344D0018}"/>
              </a:ext>
            </a:extLst>
          </p:cNvPr>
          <p:cNvSpPr txBox="1"/>
          <p:nvPr/>
        </p:nvSpPr>
        <p:spPr>
          <a:xfrm>
            <a:off x="8760296" y="521916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Άκυρο-Λευκό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C82CF2-3B35-47BE-97F9-01608723DE47}"/>
              </a:ext>
            </a:extLst>
          </p:cNvPr>
          <p:cNvSpPr txBox="1"/>
          <p:nvPr/>
        </p:nvSpPr>
        <p:spPr>
          <a:xfrm>
            <a:off x="9480376" y="5234553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Δε θα ψηφίσουν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68ABE4C-94A0-41C6-A245-84C8844C487B}"/>
              </a:ext>
            </a:extLst>
          </p:cNvPr>
          <p:cNvSpPr txBox="1"/>
          <p:nvPr/>
        </p:nvSpPr>
        <p:spPr>
          <a:xfrm>
            <a:off x="7968208" y="5343865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5296451"/>
            <a:ext cx="689770" cy="307095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88D7EE55-2564-429F-BA9B-162F5D9F72E5}"/>
              </a:ext>
            </a:extLst>
          </p:cNvPr>
          <p:cNvSpPr txBox="1"/>
          <p:nvPr/>
        </p:nvSpPr>
        <p:spPr>
          <a:xfrm>
            <a:off x="10429731" y="3429000"/>
            <a:ext cx="131692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Αδιευκρίνιστη ψήφος: 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13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,4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04A14F7-0C78-118A-1171-6E4879A97F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5274632"/>
            <a:ext cx="612804" cy="344265"/>
          </a:xfrm>
          <a:prstGeom prst="rect">
            <a:avLst/>
          </a:prstGeom>
        </p:spPr>
      </p:pic>
      <p:pic>
        <p:nvPicPr>
          <p:cNvPr id="5" name="Picture 4" descr="Shape, arrow&#10;&#10;Description automatically generated">
            <a:extLst>
              <a:ext uri="{FF2B5EF4-FFF2-40B4-BE49-F238E27FC236}">
                <a16:creationId xmlns:a16="http://schemas.microsoft.com/office/drawing/2014/main" id="{A2E406D4-F2B0-CCF6-92BB-757AED0F232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68" y="5281287"/>
            <a:ext cx="771325" cy="433624"/>
          </a:xfrm>
          <a:prstGeom prst="rect">
            <a:avLst/>
          </a:prstGeom>
        </p:spPr>
      </p:pic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8C90D4AA-0851-6BC6-AB58-ED91542665F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64" y="5260478"/>
            <a:ext cx="914402" cy="463297"/>
          </a:xfrm>
          <a:prstGeom prst="rect">
            <a:avLst/>
          </a:prstGeom>
        </p:spPr>
      </p:pic>
      <p:pic>
        <p:nvPicPr>
          <p:cNvPr id="29" name="Picture 28" descr="A logo of a helmet&#10;&#10;Description automatically generated">
            <a:extLst>
              <a:ext uri="{FF2B5EF4-FFF2-40B4-BE49-F238E27FC236}">
                <a16:creationId xmlns:a16="http://schemas.microsoft.com/office/drawing/2014/main" id="{572539F6-5906-DCE0-6A79-BF5A135FE0D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8" y="5254616"/>
            <a:ext cx="468344" cy="4683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BA7651-AC43-A3AE-801F-00C4E2326A42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21" name="Picture 20" descr="A white logo with a red and blue background&#10;&#10;Description automatically generated">
            <a:extLst>
              <a:ext uri="{FF2B5EF4-FFF2-40B4-BE49-F238E27FC236}">
                <a16:creationId xmlns:a16="http://schemas.microsoft.com/office/drawing/2014/main" id="{BC1F9AC5-FC49-B65F-86E1-623643FED69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620" y="5226099"/>
            <a:ext cx="452347" cy="452347"/>
          </a:xfrm>
          <a:prstGeom prst="rect">
            <a:avLst/>
          </a:prstGeom>
        </p:spPr>
      </p:pic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539CC21D-106A-A671-8235-4B74F212BE2D}"/>
              </a:ext>
            </a:extLst>
          </p:cNvPr>
          <p:cNvSpPr/>
          <p:nvPr/>
        </p:nvSpPr>
        <p:spPr>
          <a:xfrm>
            <a:off x="7902967" y="4077072"/>
            <a:ext cx="1512168" cy="461666"/>
          </a:xfrm>
          <a:prstGeom prst="wedge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/>
              <a:t>ΦΩΝΗ ΛΟΓΙΚΗΣ 0,7%</a:t>
            </a:r>
          </a:p>
          <a:p>
            <a:pPr algn="ctr"/>
            <a:r>
              <a:rPr lang="el-GR" sz="1000" dirty="0" err="1"/>
              <a:t>ΑΝΤΑΡΣΥΑ</a:t>
            </a:r>
            <a:r>
              <a:rPr lang="el-GR" sz="1000" dirty="0"/>
              <a:t> 0,6%</a:t>
            </a:r>
          </a:p>
        </p:txBody>
      </p:sp>
    </p:spTree>
    <p:extLst>
      <p:ext uri="{BB962C8B-B14F-4D97-AF65-F5344CB8AC3E}">
        <p14:creationId xmlns:p14="http://schemas.microsoft.com/office/powerpoint/2010/main" val="2400556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328" y="1304780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7305AE5-0B64-4364-AB7C-4B6111FB6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9" y="56264"/>
            <a:ext cx="8352928" cy="1080120"/>
          </a:xfrm>
        </p:spPr>
        <p:txBody>
          <a:bodyPr/>
          <a:lstStyle/>
          <a:p>
            <a:r>
              <a:rPr lang="el-GR" sz="2000" dirty="0"/>
              <a:t>Εκτίμηση ψήφου</a:t>
            </a: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0" y="518115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0" y="5197734"/>
            <a:ext cx="557733" cy="55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686123" y="5241938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5215985"/>
            <a:ext cx="572117" cy="3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268ABE4C-94A0-41C6-A245-84C8844C487B}"/>
              </a:ext>
            </a:extLst>
          </p:cNvPr>
          <p:cNvSpPr txBox="1"/>
          <p:nvPr/>
        </p:nvSpPr>
        <p:spPr>
          <a:xfrm>
            <a:off x="10992544" y="528601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5230581"/>
            <a:ext cx="689770" cy="307095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04A14F7-0C78-118A-1171-6E4879A97F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5195878"/>
            <a:ext cx="612804" cy="344265"/>
          </a:xfrm>
          <a:prstGeom prst="rect">
            <a:avLst/>
          </a:prstGeom>
        </p:spPr>
      </p:pic>
      <p:pic>
        <p:nvPicPr>
          <p:cNvPr id="5" name="Picture 4" descr="Shape, arrow&#10;&#10;Description automatically generated">
            <a:extLst>
              <a:ext uri="{FF2B5EF4-FFF2-40B4-BE49-F238E27FC236}">
                <a16:creationId xmlns:a16="http://schemas.microsoft.com/office/drawing/2014/main" id="{A2E406D4-F2B0-CCF6-92BB-757AED0F232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2" y="5215985"/>
            <a:ext cx="927163" cy="521233"/>
          </a:xfrm>
          <a:prstGeom prst="rect">
            <a:avLst/>
          </a:prstGeom>
        </p:spPr>
      </p:pic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8C90D4AA-0851-6BC6-AB58-ED91542665F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710" y="5192864"/>
            <a:ext cx="914402" cy="463297"/>
          </a:xfrm>
          <a:prstGeom prst="rect">
            <a:avLst/>
          </a:prstGeom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4AB92439-E8B2-EBDE-4746-19B31D3FD289}"/>
              </a:ext>
            </a:extLst>
          </p:cNvPr>
          <p:cNvSpPr txBox="1"/>
          <p:nvPr/>
        </p:nvSpPr>
        <p:spPr>
          <a:xfrm>
            <a:off x="599455" y="195459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33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1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CDCEC3E2-BF01-ED0D-046A-95A1FF76F3A3}"/>
              </a:ext>
            </a:extLst>
          </p:cNvPr>
          <p:cNvSpPr txBox="1"/>
          <p:nvPr/>
        </p:nvSpPr>
        <p:spPr>
          <a:xfrm>
            <a:off x="3431704" y="196388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5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4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E665E661-5C64-AF75-C348-79212731AE3A}"/>
              </a:ext>
            </a:extLst>
          </p:cNvPr>
          <p:cNvSpPr txBox="1"/>
          <p:nvPr/>
        </p:nvSpPr>
        <p:spPr>
          <a:xfrm>
            <a:off x="5375920" y="196388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4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2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CE2D54B2-6A12-6E6A-AFD1-D2606DB72EC8}"/>
              </a:ext>
            </a:extLst>
          </p:cNvPr>
          <p:cNvSpPr txBox="1"/>
          <p:nvPr/>
        </p:nvSpPr>
        <p:spPr>
          <a:xfrm>
            <a:off x="2495600" y="1954600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7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7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F508AA73-17E3-D704-D988-99FE216ABE13}"/>
              </a:ext>
            </a:extLst>
          </p:cNvPr>
          <p:cNvSpPr txBox="1"/>
          <p:nvPr/>
        </p:nvSpPr>
        <p:spPr>
          <a:xfrm>
            <a:off x="1559496" y="195459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23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8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" name="TextBox 6">
            <a:extLst>
              <a:ext uri="{FF2B5EF4-FFF2-40B4-BE49-F238E27FC236}">
                <a16:creationId xmlns:a16="http://schemas.microsoft.com/office/drawing/2014/main" id="{420D2707-06FD-A059-CE28-8458770534E2}"/>
              </a:ext>
            </a:extLst>
          </p:cNvPr>
          <p:cNvSpPr txBox="1"/>
          <p:nvPr/>
        </p:nvSpPr>
        <p:spPr>
          <a:xfrm>
            <a:off x="11112623" y="196388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Trebuchet MS"/>
              </a:rPr>
              <a:t>21,2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id="{340C6474-DD3E-BEFD-D7D9-E3C794C51EF6}"/>
              </a:ext>
            </a:extLst>
          </p:cNvPr>
          <p:cNvSpPr txBox="1"/>
          <p:nvPr/>
        </p:nvSpPr>
        <p:spPr>
          <a:xfrm>
            <a:off x="7248128" y="196388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1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6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E4F61FE0-DE5D-0707-A950-CD501ABE7700}"/>
              </a:ext>
            </a:extLst>
          </p:cNvPr>
          <p:cNvSpPr txBox="1"/>
          <p:nvPr/>
        </p:nvSpPr>
        <p:spPr>
          <a:xfrm>
            <a:off x="8184232" y="1954602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3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0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8295E4-0BBD-40E1-3AE6-9CAE261699C3}"/>
              </a:ext>
            </a:extLst>
          </p:cNvPr>
          <p:cNvSpPr txBox="1"/>
          <p:nvPr/>
        </p:nvSpPr>
        <p:spPr>
          <a:xfrm>
            <a:off x="9984432" y="2484742"/>
            <a:ext cx="1852925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000" b="1" dirty="0"/>
              <a:t>Ευρωεκλογές 2019</a:t>
            </a:r>
          </a:p>
          <a:p>
            <a:pPr algn="ctr"/>
            <a:r>
              <a:rPr lang="el-GR" sz="1000" b="1" dirty="0"/>
              <a:t>Επίσημα Αποτελέσματα</a:t>
            </a:r>
            <a:endParaRPr lang="en-US" sz="1000" b="1" dirty="0"/>
          </a:p>
        </p:txBody>
      </p:sp>
      <p:pic>
        <p:nvPicPr>
          <p:cNvPr id="29" name="Picture 28" descr="A logo of a helmet&#10;&#10;Description automatically generated">
            <a:extLst>
              <a:ext uri="{FF2B5EF4-FFF2-40B4-BE49-F238E27FC236}">
                <a16:creationId xmlns:a16="http://schemas.microsoft.com/office/drawing/2014/main" id="{572539F6-5906-DCE0-6A79-BF5A135FE0D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24" y="5144980"/>
            <a:ext cx="468344" cy="4683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BA7651-AC43-A3AE-801F-00C4E2326A42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9" name="Picture 8" descr="A white logo with a red and blue background&#10;&#10;Description automatically generated">
            <a:extLst>
              <a:ext uri="{FF2B5EF4-FFF2-40B4-BE49-F238E27FC236}">
                <a16:creationId xmlns:a16="http://schemas.microsoft.com/office/drawing/2014/main" id="{3107F711-8830-05E8-3668-CBFC0FF2D9E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061" y="5229200"/>
            <a:ext cx="452347" cy="452347"/>
          </a:xfrm>
          <a:prstGeom prst="rect">
            <a:avLst/>
          </a:prstGeom>
        </p:spPr>
      </p:pic>
      <p:sp>
        <p:nvSpPr>
          <p:cNvPr id="38" name="TextBox 6">
            <a:extLst>
              <a:ext uri="{FF2B5EF4-FFF2-40B4-BE49-F238E27FC236}">
                <a16:creationId xmlns:a16="http://schemas.microsoft.com/office/drawing/2014/main" id="{EA6C6598-C9A1-4A3B-399F-230804AD5C01}"/>
              </a:ext>
            </a:extLst>
          </p:cNvPr>
          <p:cNvSpPr txBox="1"/>
          <p:nvPr/>
        </p:nvSpPr>
        <p:spPr>
          <a:xfrm>
            <a:off x="599455" y="5816297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35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2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:a16="http://schemas.microsoft.com/office/drawing/2014/main" id="{CE563075-7AA0-AB10-9286-A323F5E9FFDC}"/>
              </a:ext>
            </a:extLst>
          </p:cNvPr>
          <p:cNvSpPr txBox="1"/>
          <p:nvPr/>
        </p:nvSpPr>
        <p:spPr>
          <a:xfrm>
            <a:off x="1559496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12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1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0" name="TextBox 6">
            <a:extLst>
              <a:ext uri="{FF2B5EF4-FFF2-40B4-BE49-F238E27FC236}">
                <a16:creationId xmlns:a16="http://schemas.microsoft.com/office/drawing/2014/main" id="{67EB3BFE-C925-A0FB-D53A-3B1E01A28D09}"/>
              </a:ext>
            </a:extLst>
          </p:cNvPr>
          <p:cNvSpPr txBox="1"/>
          <p:nvPr/>
        </p:nvSpPr>
        <p:spPr>
          <a:xfrm>
            <a:off x="2495600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13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7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FAE2CA42-D727-2F1F-186F-4874EE1F5D82}"/>
              </a:ext>
            </a:extLst>
          </p:cNvPr>
          <p:cNvSpPr txBox="1"/>
          <p:nvPr/>
        </p:nvSpPr>
        <p:spPr>
          <a:xfrm>
            <a:off x="3503712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10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3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4" name="TextBox 6">
            <a:extLst>
              <a:ext uri="{FF2B5EF4-FFF2-40B4-BE49-F238E27FC236}">
                <a16:creationId xmlns:a16="http://schemas.microsoft.com/office/drawing/2014/main" id="{D2E20BC7-6CF9-98E4-6C49-F7D8CEFCC2C1}"/>
              </a:ext>
            </a:extLst>
          </p:cNvPr>
          <p:cNvSpPr txBox="1"/>
          <p:nvPr/>
        </p:nvSpPr>
        <p:spPr>
          <a:xfrm>
            <a:off x="4439816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3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2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5" name="TextBox 6">
            <a:extLst>
              <a:ext uri="{FF2B5EF4-FFF2-40B4-BE49-F238E27FC236}">
                <a16:creationId xmlns:a16="http://schemas.microsoft.com/office/drawing/2014/main" id="{89D9BBBB-955A-71C3-1591-79B36D0CB1B5}"/>
              </a:ext>
            </a:extLst>
          </p:cNvPr>
          <p:cNvSpPr txBox="1"/>
          <p:nvPr/>
        </p:nvSpPr>
        <p:spPr>
          <a:xfrm>
            <a:off x="5447928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8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2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6" name="TextBox 6">
            <a:extLst>
              <a:ext uri="{FF2B5EF4-FFF2-40B4-BE49-F238E27FC236}">
                <a16:creationId xmlns:a16="http://schemas.microsoft.com/office/drawing/2014/main" id="{72440BFE-CB3C-ED7D-9B7B-62B180FDAFFE}"/>
              </a:ext>
            </a:extLst>
          </p:cNvPr>
          <p:cNvSpPr txBox="1"/>
          <p:nvPr/>
        </p:nvSpPr>
        <p:spPr>
          <a:xfrm>
            <a:off x="6384032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2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8</a:t>
            </a:r>
          </a:p>
        </p:txBody>
      </p:sp>
      <p:sp>
        <p:nvSpPr>
          <p:cNvPr id="47" name="TextBox 6">
            <a:extLst>
              <a:ext uri="{FF2B5EF4-FFF2-40B4-BE49-F238E27FC236}">
                <a16:creationId xmlns:a16="http://schemas.microsoft.com/office/drawing/2014/main" id="{92C4BE4E-BA13-9064-35BE-8B41668BFF96}"/>
              </a:ext>
            </a:extLst>
          </p:cNvPr>
          <p:cNvSpPr txBox="1"/>
          <p:nvPr/>
        </p:nvSpPr>
        <p:spPr>
          <a:xfrm>
            <a:off x="7392144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4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0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8" name="TextBox 6">
            <a:extLst>
              <a:ext uri="{FF2B5EF4-FFF2-40B4-BE49-F238E27FC236}">
                <a16:creationId xmlns:a16="http://schemas.microsoft.com/office/drawing/2014/main" id="{7435A8F8-9503-B96C-644F-DAE7F479103A}"/>
              </a:ext>
            </a:extLst>
          </p:cNvPr>
          <p:cNvSpPr txBox="1"/>
          <p:nvPr/>
        </p:nvSpPr>
        <p:spPr>
          <a:xfrm>
            <a:off x="8328248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2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5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9" name="TextBox 6">
            <a:extLst>
              <a:ext uri="{FF2B5EF4-FFF2-40B4-BE49-F238E27FC236}">
                <a16:creationId xmlns:a16="http://schemas.microsoft.com/office/drawing/2014/main" id="{901303C2-5391-A379-0009-3ADCBA100905}"/>
              </a:ext>
            </a:extLst>
          </p:cNvPr>
          <p:cNvSpPr txBox="1"/>
          <p:nvPr/>
        </p:nvSpPr>
        <p:spPr>
          <a:xfrm>
            <a:off x="9264352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3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0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0" name="TextBox 6">
            <a:extLst>
              <a:ext uri="{FF2B5EF4-FFF2-40B4-BE49-F238E27FC236}">
                <a16:creationId xmlns:a16="http://schemas.microsoft.com/office/drawing/2014/main" id="{DDB30573-94BF-D382-3685-AE532E195738}"/>
              </a:ext>
            </a:extLst>
          </p:cNvPr>
          <p:cNvSpPr txBox="1"/>
          <p:nvPr/>
        </p:nvSpPr>
        <p:spPr>
          <a:xfrm>
            <a:off x="11112623" y="5805264"/>
            <a:ext cx="600001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5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0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1" name="TextBox 6">
            <a:extLst>
              <a:ext uri="{FF2B5EF4-FFF2-40B4-BE49-F238E27FC236}">
                <a16:creationId xmlns:a16="http://schemas.microsoft.com/office/drawing/2014/main" id="{1756D247-A267-81B9-D964-38901ACADB5C}"/>
              </a:ext>
            </a:extLst>
          </p:cNvPr>
          <p:cNvSpPr txBox="1"/>
          <p:nvPr/>
        </p:nvSpPr>
        <p:spPr>
          <a:xfrm>
            <a:off x="8664657" y="6277165"/>
            <a:ext cx="2735692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Εκτίμηση ψήφου Βουλευτικών εκλογών - Ιανουάριος 2024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15" name="Picture 14" descr="A blue and white logo&#10;&#10;Description automatically generated">
            <a:extLst>
              <a:ext uri="{FF2B5EF4-FFF2-40B4-BE49-F238E27FC236}">
                <a16:creationId xmlns:a16="http://schemas.microsoft.com/office/drawing/2014/main" id="{DB2336BC-E3BA-6EA3-EBE2-4DCD6AD913D0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412" y="5065101"/>
            <a:ext cx="768151" cy="768151"/>
          </a:xfrm>
          <a:prstGeom prst="rect">
            <a:avLst/>
          </a:prstGeom>
        </p:spPr>
      </p:pic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C526241A-D8C5-5FA5-8A29-702E7D659082}"/>
              </a:ext>
            </a:extLst>
          </p:cNvPr>
          <p:cNvSpPr/>
          <p:nvPr/>
        </p:nvSpPr>
        <p:spPr>
          <a:xfrm>
            <a:off x="8928249" y="1377105"/>
            <a:ext cx="2952030" cy="467719"/>
          </a:xfrm>
          <a:prstGeom prst="wedgeRectCallout">
            <a:avLst>
              <a:gd name="adj1" fmla="val 35585"/>
              <a:gd name="adj2" fmla="val 72129"/>
            </a:avLst>
          </a:prstGeom>
          <a:solidFill>
            <a:schemeClr val="bg1">
              <a:lumMod val="8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000" dirty="0"/>
              <a:t>Περιλαμβάνονται: Χρυσή Αυγή, Ποτάμι, Ένωση Κεντρώων, ΛΑΟΣ, Ελλάδα ο άλλος δρόμος και άλλα</a:t>
            </a:r>
            <a:r>
              <a:rPr lang="en-US" sz="1000" dirty="0"/>
              <a:t> </a:t>
            </a:r>
            <a:r>
              <a:rPr lang="el-GR" sz="1000" dirty="0"/>
              <a:t>κόμματα</a:t>
            </a:r>
          </a:p>
        </p:txBody>
      </p:sp>
    </p:spTree>
    <p:extLst>
      <p:ext uri="{BB962C8B-B14F-4D97-AF65-F5344CB8AC3E}">
        <p14:creationId xmlns:p14="http://schemas.microsoft.com/office/powerpoint/2010/main" val="398162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25" grpId="0" animBg="1"/>
      <p:bldP spid="38" grpId="0" animBg="1"/>
      <p:bldP spid="39" grpId="0" animBg="1"/>
      <p:bldP spid="40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000" dirty="0"/>
              <a:t>Η πορεία της χώρας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1400" i="1" dirty="0"/>
              <a:t>‘Κατά τη γνώμη σας η χώρα μας αυτή την περίοδο κινείται προς τη σωστή ή προς τη λάθος κατεύθυνση;’</a:t>
            </a:r>
            <a:endParaRPr lang="en-US" sz="1400" i="1" dirty="0">
              <a:latin typeface="+mn-lt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30175696"/>
              </p:ext>
            </p:extLst>
          </p:nvPr>
        </p:nvGraphicFramePr>
        <p:xfrm>
          <a:off x="2140572" y="1379937"/>
          <a:ext cx="6979764" cy="2481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0" name="Content Placeholder 8">
            <a:extLst>
              <a:ext uri="{FF2B5EF4-FFF2-40B4-BE49-F238E27FC236}">
                <a16:creationId xmlns:a16="http://schemas.microsoft.com/office/drawing/2014/main" id="{E81EBBA2-28FE-4D26-A912-0DC9E86DFA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644256"/>
              </p:ext>
            </p:extLst>
          </p:nvPr>
        </p:nvGraphicFramePr>
        <p:xfrm>
          <a:off x="2140571" y="3991995"/>
          <a:ext cx="6979765" cy="2292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985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7" y="116632"/>
            <a:ext cx="12192000" cy="1080120"/>
          </a:xfrm>
        </p:spPr>
        <p:txBody>
          <a:bodyPr/>
          <a:lstStyle/>
          <a:p>
            <a:r>
              <a:rPr lang="el-GR" sz="2000" dirty="0"/>
              <a:t>Τα πέντε σημαντικότερα προβλήματα της χώρας</a:t>
            </a:r>
            <a:r>
              <a:rPr lang="el-GR" sz="4000" dirty="0"/>
              <a:t/>
            </a:r>
            <a:br>
              <a:rPr lang="el-GR" sz="4000" dirty="0"/>
            </a:br>
            <a:r>
              <a:rPr lang="el-GR" sz="1400" i="1" dirty="0"/>
              <a:t>‘Ποιο νομίζετε ότι είναι το σημαντικότερο πρόβλημα που αντιμετωπίζει σήμερα η χώρα μας;’ </a:t>
            </a:r>
            <a:r>
              <a:rPr lang="en-US" sz="1400" i="1" dirty="0"/>
              <a:t/>
            </a:r>
            <a:br>
              <a:rPr lang="en-US" sz="1400" i="1" dirty="0"/>
            </a:br>
            <a:r>
              <a:rPr lang="el-GR" sz="1400" u="sng" dirty="0"/>
              <a:t>αυθόρμητες αναφορές 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A452A8-C467-42A7-A332-0B9A35201F74}"/>
              </a:ext>
            </a:extLst>
          </p:cNvPr>
          <p:cNvSpPr txBox="1"/>
          <p:nvPr/>
        </p:nvSpPr>
        <p:spPr>
          <a:xfrm>
            <a:off x="11604610" y="116632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5" name="Content Placeholder 10">
            <a:extLst>
              <a:ext uri="{FF2B5EF4-FFF2-40B4-BE49-F238E27FC236}">
                <a16:creationId xmlns:a16="http://schemas.microsoft.com/office/drawing/2014/main" id="{D007FBA6-F357-FE1F-6788-FD95754B0C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883942"/>
              </p:ext>
            </p:extLst>
          </p:nvPr>
        </p:nvGraphicFramePr>
        <p:xfrm>
          <a:off x="1631504" y="1558560"/>
          <a:ext cx="8064896" cy="4572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5950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01000" cy="1080120"/>
          </a:xfrm>
        </p:spPr>
        <p:txBody>
          <a:bodyPr>
            <a:normAutofit/>
          </a:bodyPr>
          <a:lstStyle/>
          <a:p>
            <a:r>
              <a:rPr lang="el-GR" sz="2000" dirty="0"/>
              <a:t>Εντυπώσεις από την Κυβέρνηση στο ζήτημα της αντιμετώπισης του Πληθωρισμού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65950923"/>
              </p:ext>
            </p:extLst>
          </p:nvPr>
        </p:nvGraphicFramePr>
        <p:xfrm>
          <a:off x="1631504" y="1348358"/>
          <a:ext cx="8064896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0C91E8E3-D2AC-FDF6-24E4-93AE3A6775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820906"/>
              </p:ext>
            </p:extLst>
          </p:nvPr>
        </p:nvGraphicFramePr>
        <p:xfrm>
          <a:off x="1631504" y="3904828"/>
          <a:ext cx="8064896" cy="2332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42225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01000" cy="1080120"/>
          </a:xfrm>
        </p:spPr>
        <p:txBody>
          <a:bodyPr>
            <a:normAutofit/>
          </a:bodyPr>
          <a:lstStyle/>
          <a:p>
            <a:r>
              <a:rPr lang="el-GR" sz="2000" dirty="0"/>
              <a:t>Εντυπώσεις από την Κυβέρνηση στο ζήτημα της Εγκληματικότητας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0058478"/>
              </p:ext>
            </p:extLst>
          </p:nvPr>
        </p:nvGraphicFramePr>
        <p:xfrm>
          <a:off x="1631504" y="1348358"/>
          <a:ext cx="8064896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0C91E8E3-D2AC-FDF6-24E4-93AE3A6775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107054"/>
              </p:ext>
            </p:extLst>
          </p:nvPr>
        </p:nvGraphicFramePr>
        <p:xfrm>
          <a:off x="1631504" y="3904828"/>
          <a:ext cx="8064896" cy="2332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62914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000" dirty="0"/>
              <a:t>Αξιολόγηση Κυβέρνησης</a:t>
            </a:r>
            <a:r>
              <a:rPr lang="en-GB" sz="2000" dirty="0"/>
              <a:t> </a:t>
            </a:r>
            <a:r>
              <a:rPr lang="el-GR" sz="2000" dirty="0"/>
              <a:t>και </a:t>
            </a:r>
            <a:r>
              <a:rPr lang="el-GR" sz="2000" dirty="0" err="1"/>
              <a:t>Αξ</a:t>
            </a:r>
            <a:r>
              <a:rPr lang="el-GR" sz="2000" dirty="0"/>
              <a:t>. Αντιπολίτευσης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1400" i="1" dirty="0"/>
              <a:t>‘Ποια είναι η εντύπωση σας για το έργο της Κυβέρνησης συνολικά, θετική ή αρνητική; Και ποια για την </a:t>
            </a:r>
            <a:r>
              <a:rPr lang="el-GR" sz="1400" i="1" dirty="0" err="1"/>
              <a:t>Αξ</a:t>
            </a:r>
            <a:r>
              <a:rPr lang="el-GR" sz="1400" i="1" dirty="0"/>
              <a:t>. Αντιπολίτευση του ΣΥΡΙΖΑ’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8004222"/>
              </p:ext>
            </p:extLst>
          </p:nvPr>
        </p:nvGraphicFramePr>
        <p:xfrm>
          <a:off x="1631504" y="1348358"/>
          <a:ext cx="8064896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34EF550A-4C47-4ED5-A12D-C7C4CB9FDA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930092"/>
              </p:ext>
            </p:extLst>
          </p:nvPr>
        </p:nvGraphicFramePr>
        <p:xfrm>
          <a:off x="1631504" y="3904828"/>
          <a:ext cx="8064896" cy="2332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330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01000" cy="1080120"/>
          </a:xfrm>
        </p:spPr>
        <p:txBody>
          <a:bodyPr>
            <a:normAutofit fontScale="90000"/>
          </a:bodyPr>
          <a:lstStyle/>
          <a:p>
            <a:r>
              <a:rPr lang="el-GR" sz="2000" dirty="0"/>
              <a:t>Αξιολόγηση Πρωθυπουργού και αρχηγού </a:t>
            </a:r>
            <a:r>
              <a:rPr lang="el-GR" sz="2000" dirty="0" err="1"/>
              <a:t>Αξ</a:t>
            </a:r>
            <a:r>
              <a:rPr lang="el-GR" sz="2000" dirty="0"/>
              <a:t>. Αντιπολίτευσης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1400" i="1" dirty="0"/>
              <a:t>‘Ποια είναι η γνώμη σας για τον τρόπο με τον οποίο ασκεί τα καθήκοντά του μέχρι στιγμής ο Πρωθυπουργός κ. Μητσοτάκης; Θετική ή αρνητική</a:t>
            </a:r>
            <a:r>
              <a:rPr lang="en-GB" sz="1400" i="1" dirty="0"/>
              <a:t>;</a:t>
            </a:r>
            <a:r>
              <a:rPr lang="el-GR" sz="1400" i="1" dirty="0"/>
              <a:t> Και ποια είναι η γνώμη σας για τον τρόπο με τον οποίο ασκεί τα καθήκοντά του μέχρι στιγμής ο αρχηγός της Αξιωματικής Αντιπολίτευσης κ. Στέφανος </a:t>
            </a:r>
            <a:r>
              <a:rPr lang="el-GR" sz="1400" i="1" dirty="0" err="1"/>
              <a:t>Κασσελάκης</a:t>
            </a:r>
            <a:r>
              <a:rPr lang="el-GR" sz="1400" i="1" dirty="0"/>
              <a:t>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7489212"/>
              </p:ext>
            </p:extLst>
          </p:nvPr>
        </p:nvGraphicFramePr>
        <p:xfrm>
          <a:off x="1631504" y="1348358"/>
          <a:ext cx="8064896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34EF550A-4C47-4ED5-A12D-C7C4CB9FDA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661664"/>
              </p:ext>
            </p:extLst>
          </p:nvPr>
        </p:nvGraphicFramePr>
        <p:xfrm>
          <a:off x="1631504" y="3904828"/>
          <a:ext cx="8064896" cy="2332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51759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000" dirty="0"/>
              <a:t>Άποψη για τον πολιτικό γάμο ομόφυλων ζευγαριών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1400" i="1" dirty="0"/>
              <a:t>‘Συμφωνείτε ή διαφωνείτε με την άποψη ότι και τα ομόφυλα ζευγάρια θα πρέπει να έχουν το δικαίωμα να συνάπτουν πολιτικό γάμο;’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7140904"/>
              </p:ext>
            </p:extLst>
          </p:nvPr>
        </p:nvGraphicFramePr>
        <p:xfrm>
          <a:off x="2567608" y="1379937"/>
          <a:ext cx="6912768" cy="233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AB780B66-D3F1-37FC-FE91-F340042847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8815254"/>
              </p:ext>
            </p:extLst>
          </p:nvPr>
        </p:nvGraphicFramePr>
        <p:xfrm>
          <a:off x="2567608" y="3825471"/>
          <a:ext cx="6912768" cy="233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FF6DC79-1F49-B13E-9ED4-8B7C0D3DEFFE}"/>
              </a:ext>
            </a:extLst>
          </p:cNvPr>
          <p:cNvSpPr txBox="1"/>
          <p:nvPr/>
        </p:nvSpPr>
        <p:spPr>
          <a:xfrm>
            <a:off x="3287688" y="1560317"/>
            <a:ext cx="1440159" cy="6600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Συμφωνώ/Μάλλον συμφωνώ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62% τον Ιαν-24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CAC02B-EAD0-F2DE-1B2D-5AFD0EE101D2}"/>
              </a:ext>
            </a:extLst>
          </p:cNvPr>
          <p:cNvSpPr txBox="1"/>
          <p:nvPr/>
        </p:nvSpPr>
        <p:spPr>
          <a:xfrm>
            <a:off x="6384032" y="1772816"/>
            <a:ext cx="1440159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Διαφωνώ/Μάλλον διαφωνώ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38%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36% τον Ιαν-24</a:t>
            </a:r>
          </a:p>
        </p:txBody>
      </p:sp>
    </p:spTree>
    <p:extLst>
      <p:ext uri="{BB962C8B-B14F-4D97-AF65-F5344CB8AC3E}">
        <p14:creationId xmlns:p14="http://schemas.microsoft.com/office/powerpoint/2010/main" val="3556057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 fontScale="90000"/>
          </a:bodyPr>
          <a:lstStyle/>
          <a:p>
            <a:r>
              <a:rPr lang="el-GR" dirty="0"/>
              <a:t>Άποψη για την ενδεχόμενη λειτουργία παρατημάτων ξένων πανεπιστημίων</a:t>
            </a:r>
            <a:r>
              <a:rPr lang="el-GR" sz="2000" i="1" dirty="0"/>
              <a:t/>
            </a:r>
            <a:br>
              <a:rPr lang="el-GR" sz="2000" i="1" dirty="0"/>
            </a:br>
            <a:r>
              <a:rPr lang="el-GR" sz="1400" i="1" dirty="0"/>
              <a:t>‘Είστε υπέρ ή κατά της ενδεχόμενης λειτουργίας παραρτημάτων ξένων πανεπιστημίων στην Ελλάδα που θα έχουν τη δυνατότητα να απονέμουν ισότιμους τίτλους σπουδών με τα δημόσια πανεπιστήμια;’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40794486"/>
              </p:ext>
            </p:extLst>
          </p:nvPr>
        </p:nvGraphicFramePr>
        <p:xfrm>
          <a:off x="2423591" y="1379938"/>
          <a:ext cx="7200801" cy="2332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7A725E31-B314-53DC-2EA9-E6B30773B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787870"/>
              </p:ext>
            </p:extLst>
          </p:nvPr>
        </p:nvGraphicFramePr>
        <p:xfrm>
          <a:off x="2423591" y="3825471"/>
          <a:ext cx="7200801" cy="2411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918946B-68EB-6B76-3CF4-5AA02742AAB4}"/>
              </a:ext>
            </a:extLst>
          </p:cNvPr>
          <p:cNvSpPr txBox="1"/>
          <p:nvPr/>
        </p:nvSpPr>
        <p:spPr>
          <a:xfrm>
            <a:off x="3431704" y="2415194"/>
            <a:ext cx="79208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52 τον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Ιαν-24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4E6B9E-4007-B3F1-EF3B-6254155DB092}"/>
              </a:ext>
            </a:extLst>
          </p:cNvPr>
          <p:cNvSpPr txBox="1"/>
          <p:nvPr/>
        </p:nvSpPr>
        <p:spPr>
          <a:xfrm>
            <a:off x="6960096" y="2474993"/>
            <a:ext cx="57606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45 τον Ιαν-24</a:t>
            </a:r>
          </a:p>
        </p:txBody>
      </p:sp>
    </p:spTree>
    <p:extLst>
      <p:ext uri="{BB962C8B-B14F-4D97-AF65-F5344CB8AC3E}">
        <p14:creationId xmlns:p14="http://schemas.microsoft.com/office/powerpoint/2010/main" val="1874022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C00000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C00000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13299</TotalTime>
  <Words>347</Words>
  <Application>Microsoft Office PowerPoint</Application>
  <PresentationFormat>Widescreen</PresentationFormat>
  <Paragraphs>176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Office Theme</vt:lpstr>
      <vt:lpstr>1_Custom Design</vt:lpstr>
      <vt:lpstr>1_Office Theme</vt:lpstr>
      <vt:lpstr>συνδρομητική έρευνα</vt:lpstr>
      <vt:lpstr>Η πορεία της χώρας ‘Κατά τη γνώμη σας η χώρα μας αυτή την περίοδο κινείται προς τη σωστή ή προς τη λάθος κατεύθυνση;’</vt:lpstr>
      <vt:lpstr>Τα πέντε σημαντικότερα προβλήματα της χώρας ‘Ποιο νομίζετε ότι είναι το σημαντικότερο πρόβλημα που αντιμετωπίζει σήμερα η χώρα μας;’  αυθόρμητες αναφορές </vt:lpstr>
      <vt:lpstr>Εντυπώσεις από την Κυβέρνηση στο ζήτημα της αντιμετώπισης του Πληθωρισμού</vt:lpstr>
      <vt:lpstr>Εντυπώσεις από την Κυβέρνηση στο ζήτημα της Εγκληματικότητας</vt:lpstr>
      <vt:lpstr>Αξιολόγηση Κυβέρνησης και Αξ. Αντιπολίτευσης ‘Ποια είναι η εντύπωση σας για το έργο της Κυβέρνησης συνολικά, θετική ή αρνητική; Και ποια για την Αξ. Αντιπολίτευση του ΣΥΡΙΖΑ’</vt:lpstr>
      <vt:lpstr>Αξιολόγηση Πρωθυπουργού και αρχηγού Αξ. Αντιπολίτευσης ‘Ποια είναι η γνώμη σας για τον τρόπο με τον οποίο ασκεί τα καθήκοντά του μέχρι στιγμής ο Πρωθυπουργός κ. Μητσοτάκης; Θετική ή αρνητική; Και ποια είναι η γνώμη σας για τον τρόπο με τον οποίο ασκεί τα καθήκοντά του μέχρι στιγμής ο αρχηγός της Αξιωματικής Αντιπολίτευσης κ. Στέφανος Κασσελάκης’</vt:lpstr>
      <vt:lpstr>Άποψη για τον πολιτικό γάμο ομόφυλων ζευγαριών ‘Συμφωνείτε ή διαφωνείτε με την άποψη ότι και τα ομόφυλα ζευγάρια θα πρέπει να έχουν το δικαίωμα να συνάπτουν πολιτικό γάμο;’</vt:lpstr>
      <vt:lpstr>Άποψη για την ενδεχόμενη λειτουργία παρατημάτων ξένων πανεπιστημίων ‘Είστε υπέρ ή κατά της ενδεχόμενης λειτουργίας παραρτημάτων ξένων πανεπιστημίων στην Ελλάδα που θα έχουν τη δυνατότητα να απονέμουν ισότιμους τίτλους σπουδών με τα δημόσια πανεπιστήμια;’</vt:lpstr>
      <vt:lpstr>Οι κινητοποιήσεις των αγροτών ‘Το τελευταίο διάστημα υπάρχουν κινητοποιήσεις των αγροτών στην Ελλάδα και στην Ευρώπη. Θα λέγατε ότι συμφωνείτε ή διαφωνείτε με …’</vt:lpstr>
      <vt:lpstr>Δημοτικότητες πολιτικών αρχηγών</vt:lpstr>
      <vt:lpstr>Καταλληλότερος Πρωθυπουργός ‘Μεταξύ των πολιτικών αρχηγών ποια/ος νομίζετε ότι είναι καταλληλότερη/ος για πρωθυπουργός  της χώρας;’  αυθόρμητα</vt:lpstr>
      <vt:lpstr>Αυτοπρόσωπη παρουσία ή επιστολική ψήφος ‘Αν τελικά πάτε να ψηφίσετε θα επιλέξετε αυτοπρόσωπη παρουσία ή επιστολική ψήφο;’</vt:lpstr>
      <vt:lpstr>Πρόθεση ψήφου στις Ευρωεκλογές ‘Και αν είχαμε την επόμενη Κυριακή Ευρωεκλογές τι θα ψηφίζατε;’ (αυθόρμητα)</vt:lpstr>
      <vt:lpstr>Εκτίμηση ψήφου</vt:lpstr>
    </vt:vector>
  </TitlesOfParts>
  <Company>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συνδρομητική έρευνα</dc:title>
  <dc:creator>penny metron</dc:creator>
  <cp:lastModifiedBy>Σουζάνα Πανδρεμένου</cp:lastModifiedBy>
  <cp:revision>991</cp:revision>
  <dcterms:created xsi:type="dcterms:W3CDTF">2011-12-09T09:36:13Z</dcterms:created>
  <dcterms:modified xsi:type="dcterms:W3CDTF">2024-02-22T16:17:54Z</dcterms:modified>
</cp:coreProperties>
</file>