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8" r:id="rId14"/>
    <p:sldId id="33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38F7-79F8-400D-A359-D93F2B600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5733"/>
            <a:ext cx="12192000" cy="120226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76" y="3176927"/>
            <a:ext cx="11112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ΚΑΛΑΘΙ ΤΟΥ ΝΟΙΚΟΚΥΡΙΟΥ</a:t>
            </a:r>
            <a:endParaRPr lang="el-GR" sz="3200" b="1" dirty="0"/>
          </a:p>
          <a:p>
            <a:pPr algn="ctr"/>
            <a:endParaRPr lang="el-GR" sz="3200" b="1" dirty="0"/>
          </a:p>
          <a:p>
            <a:pPr algn="ctr"/>
            <a:r>
              <a:rPr lang="el-GR" sz="3200" b="1" dirty="0" smtClean="0"/>
              <a:t>ΠΑΡΟΥΣΙΑΣΗ ΑΠΟΤΕΛΕΣΜΑΤΩΝ  02/11</a:t>
            </a:r>
            <a:r>
              <a:rPr lang="en-US" sz="3200" b="1" dirty="0" smtClean="0"/>
              <a:t>/2022</a:t>
            </a:r>
            <a:r>
              <a:rPr lang="el-GR" sz="3200" b="1" dirty="0" smtClean="0"/>
              <a:t> - 1</a:t>
            </a:r>
            <a:r>
              <a:rPr lang="en-US" sz="3200" b="1" dirty="0" smtClean="0"/>
              <a:t>4</a:t>
            </a:r>
            <a:r>
              <a:rPr lang="el-GR" sz="3200" b="1" dirty="0" smtClean="0"/>
              <a:t>/</a:t>
            </a:r>
            <a:r>
              <a:rPr lang="en-US" sz="3200" b="1" dirty="0" smtClean="0"/>
              <a:t>02/2023</a:t>
            </a:r>
            <a:endParaRPr lang="el-GR" sz="3200" b="1" dirty="0" smtClean="0"/>
          </a:p>
          <a:p>
            <a:pPr algn="ctr"/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4365" y="30649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53066" y="2265455"/>
            <a:ext cx="999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</a:rPr>
              <a:t>ΓΕΝΙΚΗ ΓΡΑΜΜΑΤΕΙΑ ΕΜΠΟΡΙΟΥ ΚΑΙ ΠΡΟΣΤΑΣΙΑΣ ΚΑΤΑΝΑΛΩΤΗ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418" y="800817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08492"/>
              </p:ext>
            </p:extLst>
          </p:nvPr>
        </p:nvGraphicFramePr>
        <p:xfrm>
          <a:off x="2743200" y="1492628"/>
          <a:ext cx="7398326" cy="5041676"/>
        </p:xfrm>
        <a:graphic>
          <a:graphicData uri="http://schemas.openxmlformats.org/drawingml/2006/table">
            <a:tbl>
              <a:tblPr firstRow="1" firstCol="1" bandRow="1"/>
              <a:tblGrid>
                <a:gridCol w="4156364"/>
                <a:gridCol w="1589791"/>
                <a:gridCol w="1652171"/>
              </a:tblGrid>
              <a:tr h="561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ΡΥΖΙ ΜΠΛΟΥ ΜΠΟΝΕΤ 500ΓΡ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ΦΡΥΓΑΝΙΕΣ ΣΤΑΡΕΝΙΕΣ ΠΑΠΑΔ/ΛΟΥ 4Χ127 (510 ΓΡ)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 (01/02)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ΣΠΑΓΓΕΤΙ Νο6 500ΓΡ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ΛΑΙΜΟΣ ΧΟΙΡ.ΟΛΛΑΝΔΙΑΣ Μ/Ο ΝΩΠΟΣ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ΠΑΡΙΖΑ 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ΒΑΚΑΛΑΟΣ Α/Κ ΚΑΤΕΨΥΓΜΕΝΟΣ – 1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ΓΑΛΑ ΦΡΕΣΚΟ 3.5%ΛΙΠ.100%ΕΛΛ.1L 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ΓΑΛΑ ΦΡΕΣΚΟ 1.5%ΛΙΠ.100%ΕΛΛ.1L 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ΓΑΛΑ ΕΒΑΠΟΡΕ 410G 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ΓΙΑΟΥΡΤΙ ΣΤΡΑΓΓΙΣΤΟ 10% ΕΛΛ 3Χ200ΓΡ.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ΓΙΑΟΥΡΤΙ ΣΤΡΑΓΓΙΣΤΟ 2% ΕΛΛ 3Χ200ΓΡ.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418" y="800817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45006"/>
              </p:ext>
            </p:extLst>
          </p:nvPr>
        </p:nvGraphicFramePr>
        <p:xfrm>
          <a:off x="3121891" y="1560949"/>
          <a:ext cx="6807201" cy="4793439"/>
        </p:xfrm>
        <a:graphic>
          <a:graphicData uri="http://schemas.openxmlformats.org/drawingml/2006/table">
            <a:tbl>
              <a:tblPr firstRow="1" firstCol="1" bandRow="1"/>
              <a:tblGrid>
                <a:gridCol w="3826932"/>
                <a:gridCol w="1581850"/>
                <a:gridCol w="1398419"/>
              </a:tblGrid>
              <a:tr h="607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97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ΓΚΟΥΝΤΑ ΓΕΡΜΑΝΙΑΣ ΦΡΑΤΖΟΛΑ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 KG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ΤΥΡΙ LIGHT ΙΣΠΑΝΙΑΣ ΦΡΑΤΖ. – 1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ΤΟΜΑΤΑ PASSATA 500G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ΑΥΓΑ M-ΜΕΣΑΙΑ 15ΤΕΜ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ΜΑΡΓΑΡΙΝΗ ΠΑΚ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.200G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ΕΛΑΙΟΛΑΔΟ ΕΞ.ΠΑΡΘΕN.1LT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ΗΛΙΕΛΑΙΟ 1LT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ΑΡΑΚΑΣ 1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ΖΑΧΑΡΗ ΛΕΥΚΗ ΚΡΥΣΤΑΛΙΚΗ 1KG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ΚΑΦΕΣ ΕΛΛΗΝΙΚΟΣ 194ΓΡ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KAKAO 125ΓΡ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ΦΑΚΕΣ ΨΙΛΕΣ ΕΛΛ 500ΓΡ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ΧΥΜΟΣ ΠΟΡΤΟΚΑΛΙ ΦΥΣΙΚΟΣ 1L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418" y="800817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82023"/>
              </p:ext>
            </p:extLst>
          </p:nvPr>
        </p:nvGraphicFramePr>
        <p:xfrm>
          <a:off x="3273419" y="1477816"/>
          <a:ext cx="6156908" cy="5160899"/>
        </p:xfrm>
        <a:graphic>
          <a:graphicData uri="http://schemas.openxmlformats.org/drawingml/2006/table">
            <a:tbl>
              <a:tblPr firstRow="1" firstCol="1" bandRow="1"/>
              <a:tblGrid>
                <a:gridCol w="3383435"/>
                <a:gridCol w="1398531"/>
                <a:gridCol w="1374942"/>
              </a:tblGrid>
              <a:tr h="764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ΣΚΟΝΗ ΠΛΥΝΤ ΣΑΚ.14ΠΛΥΣΕΙΣ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ΧΛΩΡΟΚΑΘΑΡΙΣΤΙΚΟ ULT LEMON 1250ML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ΡΟΛΟ ΚΟΥΖΙΝΑΣ 1Τ Χ800ΓΡ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ΟΔΟΝΤΟΚΡΕΜΑ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75ML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ΡΟΛΑ ΥΓΕΙΑΣ 2Φ 10ΤΕΜΧ75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2,78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ΣΕΡΒΙΕΤΕΣ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ULTRA LONG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.ΟΙΚ ΣΥΣΚ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ΣΑΠΟΥΝΙ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ΓΡ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ΠΑΝΑ ΑΚΡΑΤ.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Νο2 15Τ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ΜΩΡ/ΛΑ ΧΑΜΟΜ 80Τ 2+1Δ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ΑΛΕΥΡΙ ΓΕΝΙΚΗΣ ΧΡΗΣΗΣ 1KG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36305" marR="36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27" y="75732"/>
            <a:ext cx="9190182" cy="6706536"/>
          </a:xfrm>
          <a:prstGeom prst="rect">
            <a:avLst/>
          </a:prstGeom>
        </p:spPr>
      </p:pic>
      <p:pic>
        <p:nvPicPr>
          <p:cNvPr id="6" name="Εικόνα 5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" y="900428"/>
            <a:ext cx="1911142" cy="2757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2837" y="6234546"/>
            <a:ext cx="79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15,6%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691" y="5306292"/>
            <a:ext cx="79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27,0%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4835906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23,0%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0236" y="5470085"/>
            <a:ext cx="79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76,8%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364" y="5643115"/>
            <a:ext cx="79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15,9%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5855" y="4835905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13,3%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6727" y="545854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13,1%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091" y="4134812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20,5%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4109" y="398852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21,2%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1783" y="4762885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49,6%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6946" y="5489226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20,4%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3766" y="4690434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16,3%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7618" y="4368748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27,2%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0864" y="5162308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24,5%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1400" y="289739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18,9%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0864" y="3401626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33,5%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2356" y="2301931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16,5%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000" y="2743501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11,2%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0293" y="4478331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29,0%</a:t>
            </a:r>
          </a:p>
        </p:txBody>
      </p:sp>
    </p:spTree>
    <p:extLst>
      <p:ext uri="{BB962C8B-B14F-4D97-AF65-F5344CB8AC3E}">
        <p14:creationId xmlns:p14="http://schemas.microsoft.com/office/powerpoint/2010/main" val="131593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5733"/>
            <a:ext cx="12192000" cy="120226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76" y="3176927"/>
            <a:ext cx="11112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ΕΛΕΓΧΟΙ ΔΙΜΕΑ</a:t>
            </a:r>
            <a:endParaRPr lang="el-GR" sz="3200" b="1" dirty="0"/>
          </a:p>
          <a:p>
            <a:pPr algn="ctr"/>
            <a:endParaRPr lang="el-GR" sz="3200" b="1" dirty="0"/>
          </a:p>
          <a:p>
            <a:pPr algn="ctr"/>
            <a:r>
              <a:rPr lang="el-GR" sz="3200" b="1" dirty="0" smtClean="0"/>
              <a:t>ΠΑΡΟΥΣΙΑΣΗ ΑΠΟΤΕΛΕΣΜΑΤΩΝ  01/12</a:t>
            </a:r>
            <a:r>
              <a:rPr lang="en-US" sz="3200" b="1" dirty="0" smtClean="0"/>
              <a:t>/2022</a:t>
            </a:r>
            <a:r>
              <a:rPr lang="el-GR" sz="3200" b="1" dirty="0" smtClean="0"/>
              <a:t> - 1</a:t>
            </a:r>
            <a:r>
              <a:rPr lang="en-US" sz="3200" b="1" dirty="0" smtClean="0"/>
              <a:t>4</a:t>
            </a:r>
            <a:r>
              <a:rPr lang="el-GR" sz="3200" b="1" dirty="0" smtClean="0"/>
              <a:t>/</a:t>
            </a:r>
            <a:r>
              <a:rPr lang="en-US" sz="3200" b="1" dirty="0" smtClean="0"/>
              <a:t>02/2023</a:t>
            </a:r>
            <a:endParaRPr lang="el-GR" sz="3200" b="1" dirty="0" smtClean="0"/>
          </a:p>
          <a:p>
            <a:pPr algn="ctr"/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4365" y="30649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53066" y="2265455"/>
            <a:ext cx="999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 smtClean="0">
                <a:solidFill>
                  <a:prstClr val="black"/>
                </a:solidFill>
              </a:rPr>
              <a:t>ΔΙΥΠΗΡΕΣΙΑΚΗ ΜΟΝΑΔΑ ΕΛΕΓΧΟΥ ΤΗΣ ΑΓΟΡΑΣ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5709" y="1013254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ΕΠΕΚΤΑΣΗ </a:t>
            </a:r>
            <a:endParaRPr lang="el-GR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2108" y="1762897"/>
            <a:ext cx="105444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ΝΕΕΣ ΚΑΤΗΓΟΡΙΕΣ</a:t>
            </a:r>
          </a:p>
          <a:p>
            <a:endParaRPr lang="el-G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ΜΟΣΧΑΡΙ ΝΩΠΟ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ΓΑΛΑ ΥΨΗΛΗΣ ΠΑΣΤΕΡΙΩΣΗΣ / ΜΑΚΡΑΣ ΔΙΑΡΚΕΙΑΣ – ΠΛΗΡΕΣ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ΓΑΛΑ ΥΨΗΛΗΣ ΠΑΣΤΕΡΙΩΣΗΣ / ΜΑΚΡΑΣ ΔΙΑΡΚΕΙΑΣ – </a:t>
            </a:r>
            <a:r>
              <a:rPr lang="el-GR" sz="2800" dirty="0" smtClean="0"/>
              <a:t>ΧΑΜΗΛΑ ΛΙΠΑΡΑ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ΛΕΥΚΟ ΤΥΡΙ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ΣΟΚΟΛΑΤΑ</a:t>
            </a: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5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5709" y="1013254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ΕΠΕΚΤΑΣΗ </a:t>
            </a:r>
            <a:endParaRPr lang="el-GR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2108" y="1762897"/>
            <a:ext cx="10544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ΔΙΑΣΠΑΣΗ ΚΑΤΗΓΟΡΙΩΝ</a:t>
            </a:r>
          </a:p>
          <a:p>
            <a:endParaRPr lang="el-GR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24413" y="3886746"/>
            <a:ext cx="13262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ΟΣΠΡΙΑ</a:t>
            </a:r>
            <a:endParaRPr lang="el-GR" sz="2400" b="1" dirty="0"/>
          </a:p>
        </p:txBody>
      </p:sp>
      <p:cxnSp>
        <p:nvCxnSpPr>
          <p:cNvPr id="9" name="Ευθύγραμμο βέλος σύνδεσης 8"/>
          <p:cNvCxnSpPr>
            <a:stCxn id="5" idx="3"/>
            <a:endCxn id="14" idx="1"/>
          </p:cNvCxnSpPr>
          <p:nvPr/>
        </p:nvCxnSpPr>
        <p:spPr>
          <a:xfrm flipV="1">
            <a:off x="2050705" y="3142201"/>
            <a:ext cx="1252151" cy="97537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>
            <a:stCxn id="5" idx="3"/>
            <a:endCxn id="15" idx="1"/>
          </p:cNvCxnSpPr>
          <p:nvPr/>
        </p:nvCxnSpPr>
        <p:spPr>
          <a:xfrm flipV="1">
            <a:off x="2050705" y="4107287"/>
            <a:ext cx="1195004" cy="102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>
            <a:stCxn id="5" idx="3"/>
            <a:endCxn id="16" idx="1"/>
          </p:cNvCxnSpPr>
          <p:nvPr/>
        </p:nvCxnSpPr>
        <p:spPr>
          <a:xfrm>
            <a:off x="2050705" y="4117579"/>
            <a:ext cx="1252151" cy="79942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2856" y="2911368"/>
            <a:ext cx="13262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ΦΑΚΕΣ</a:t>
            </a:r>
            <a:endParaRPr lang="el-GR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45709" y="3876454"/>
            <a:ext cx="14815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ΦΑΣΟΛΙΑ</a:t>
            </a:r>
            <a:endParaRPr lang="el-G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02856" y="4686173"/>
            <a:ext cx="13262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ΡΕΒΥΘΙΑ</a:t>
            </a:r>
            <a:endParaRPr lang="el-GR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61527" y="2450297"/>
            <a:ext cx="18705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ΠΑΡΙΖΑ / ΓΑΛΟΠΟΥΛΑ</a:t>
            </a:r>
            <a:endParaRPr lang="el-GR" sz="2400" b="1" dirty="0"/>
          </a:p>
        </p:txBody>
      </p:sp>
      <p:cxnSp>
        <p:nvCxnSpPr>
          <p:cNvPr id="25" name="Ευθύγραμμο βέλος σύνδεσης 24"/>
          <p:cNvCxnSpPr>
            <a:stCxn id="24" idx="3"/>
            <a:endCxn id="28" idx="1"/>
          </p:cNvCxnSpPr>
          <p:nvPr/>
        </p:nvCxnSpPr>
        <p:spPr>
          <a:xfrm flipV="1">
            <a:off x="6932123" y="2000791"/>
            <a:ext cx="1195004" cy="86500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24" idx="3"/>
            <a:endCxn id="29" idx="1"/>
          </p:cNvCxnSpPr>
          <p:nvPr/>
        </p:nvCxnSpPr>
        <p:spPr>
          <a:xfrm>
            <a:off x="6932123" y="2865796"/>
            <a:ext cx="1195004" cy="607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27127" y="1769958"/>
            <a:ext cx="13262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ΠΑΡΙΖΑ</a:t>
            </a:r>
            <a:endParaRPr lang="el-GR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27127" y="2641042"/>
            <a:ext cx="18705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ΓΑΛΟΠΟΥΛΑ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3199" y="4455339"/>
            <a:ext cx="18705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ΚΟΤΟΠΟΥΛΟ</a:t>
            </a:r>
            <a:endParaRPr lang="el-GR" sz="2400" b="1" dirty="0"/>
          </a:p>
        </p:txBody>
      </p:sp>
      <p:cxnSp>
        <p:nvCxnSpPr>
          <p:cNvPr id="39" name="Ευθύγραμμο βέλος σύνδεσης 38"/>
          <p:cNvCxnSpPr>
            <a:stCxn id="38" idx="3"/>
            <a:endCxn id="42" idx="1"/>
          </p:cNvCxnSpPr>
          <p:nvPr/>
        </p:nvCxnSpPr>
        <p:spPr>
          <a:xfrm flipV="1">
            <a:off x="7153796" y="3941745"/>
            <a:ext cx="1149319" cy="74442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/>
          <p:cNvCxnSpPr>
            <a:stCxn id="38" idx="3"/>
            <a:endCxn id="44" idx="1"/>
          </p:cNvCxnSpPr>
          <p:nvPr/>
        </p:nvCxnSpPr>
        <p:spPr>
          <a:xfrm>
            <a:off x="7153796" y="4686172"/>
            <a:ext cx="1175781" cy="6463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03115" y="3526246"/>
            <a:ext cx="21432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ΚΟΤΟΠΟΥΛΟ ΟΛΟΚΛΗΡΟ</a:t>
            </a:r>
            <a:endParaRPr lang="el-GR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329577" y="4917004"/>
            <a:ext cx="1958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ΚΟΤΟΠΟΥΛΟ ΜΕΡΗ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758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5709" y="1013254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ΣΑΡΑΚΟΣΤΗ</a:t>
            </a:r>
            <a:endParaRPr lang="el-GR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2108" y="1762897"/>
            <a:ext cx="10544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ΝΕΕΣ ΚΑΤΗΓΟΡΙΕΣ</a:t>
            </a:r>
          </a:p>
          <a:p>
            <a:endParaRPr lang="el-G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ΧΑΛΒΑΣ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ΝΗΣΤΙΣΙΜΕΣ ΣΑΛΑΤΕΣ (ΑΛΟΙΦΕΣ)</a:t>
            </a:r>
          </a:p>
          <a:p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ΚΑΤΕΨΥΓΜΕΝΑ ΘΑΛΑΣΣΙΝΑ (2 ΤΟΥΛΑΧΙΣΤΟΝ ΕΙΔΗ) </a:t>
            </a: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3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5164" y="1043709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ΑΛΛΑΓΕΣ ΣΤΗΝ ΕΠΙΣΗΜΑΝΣΗ ΤΙΜΩΝ</a:t>
            </a:r>
            <a:endParaRPr lang="el-GR" sz="2400" b="1" u="sng" dirty="0"/>
          </a:p>
        </p:txBody>
      </p:sp>
      <p:pic>
        <p:nvPicPr>
          <p:cNvPr id="8" name="Εικόνα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6" y="1872427"/>
            <a:ext cx="5239385" cy="3648075"/>
          </a:xfrm>
          <a:prstGeom prst="rect">
            <a:avLst/>
          </a:prstGeom>
        </p:spPr>
      </p:pic>
      <p:pic>
        <p:nvPicPr>
          <p:cNvPr id="9" name="Εικόνα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2426"/>
            <a:ext cx="5001260" cy="3724809"/>
          </a:xfrm>
          <a:prstGeom prst="rect">
            <a:avLst/>
          </a:prstGeom>
        </p:spPr>
      </p:pic>
      <p:sp>
        <p:nvSpPr>
          <p:cNvPr id="3" name="Έλλειψη 2"/>
          <p:cNvSpPr/>
          <p:nvPr/>
        </p:nvSpPr>
        <p:spPr>
          <a:xfrm>
            <a:off x="3759200" y="4701309"/>
            <a:ext cx="1459345" cy="729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5164" y="1043709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ΑΛΛΑΓΕΣ ΣΤΗΝ ΕΠΙΣΗΜΑΝΣΗ ΤΙΜΩΝ</a:t>
            </a:r>
            <a:endParaRPr lang="el-GR" sz="2400" b="1" u="sng" dirty="0"/>
          </a:p>
        </p:txBody>
      </p:sp>
      <p:pic>
        <p:nvPicPr>
          <p:cNvPr id="10" name="Εικόνα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" y="1625446"/>
            <a:ext cx="5168265" cy="4383405"/>
          </a:xfrm>
          <a:prstGeom prst="rect">
            <a:avLst/>
          </a:prstGeom>
        </p:spPr>
      </p:pic>
      <p:sp>
        <p:nvSpPr>
          <p:cNvPr id="3" name="Έλλειψη 2"/>
          <p:cNvSpPr/>
          <p:nvPr/>
        </p:nvSpPr>
        <p:spPr>
          <a:xfrm>
            <a:off x="3193210" y="4645498"/>
            <a:ext cx="1459345" cy="729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496291" y="2770909"/>
            <a:ext cx="1438239" cy="2216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87" y="1547340"/>
            <a:ext cx="5438775" cy="4539615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6923235" y="2789382"/>
            <a:ext cx="1438239" cy="2863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5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418" y="800817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25829"/>
              </p:ext>
            </p:extLst>
          </p:nvPr>
        </p:nvGraphicFramePr>
        <p:xfrm>
          <a:off x="2706255" y="1386643"/>
          <a:ext cx="7148945" cy="5446988"/>
        </p:xfrm>
        <a:graphic>
          <a:graphicData uri="http://schemas.openxmlformats.org/drawingml/2006/table">
            <a:tbl>
              <a:tblPr firstRow="1" firstCol="1" bandRow="1"/>
              <a:tblGrid>
                <a:gridCol w="3928595"/>
                <a:gridCol w="1623869"/>
                <a:gridCol w="1596481"/>
              </a:tblGrid>
              <a:tr h="56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ΡΥΖΙ ΚΑΡΟΛΙΝΑ ΕΛΛΗΝΙΚΟ (0,5 KG)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ΨΩΜΙ ΤΟΣΤ ΣΤΑΡΕΝΙΟ ΦΟΡΜΑ (0,68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N6 (0,5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ΧΟΙΡΙΝΟΣ ΛΑΙΜΟΣ ΟΛΛΑΝΔΙΑΣ (1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5,53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ΚΟΤΟΠΟΥΛΟ ΟΛΟΚΛΗΡΟ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(1KG)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ΠΑΡΙΖΑ – (1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ΜΠΑΚΑΛΙΑΡΟΣ 300/500Γ Α/Κ ΕΙΣΑΓΩΓΗΣ – (1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ΓΑΛΑ ΕΒΑΠΟΡΕ 7.5% ΠΛΗΡΕΣ 400G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ΑΓΕΛΑΔΟΣ 3.9% ΓΙΑΟΥΡΤΙ 3Χ200ΓΡ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ΓΙΑΟΥΡΤΙ ΑΓΕΛΑΔΟΣ 2% 3Χ200ΓΡ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ΦΕΤΑ ΠΟΠ ΤΡΙΠΟΛΕΩΣ 400G VACUUM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GOUDA ΣΕ ΦΕΤΕΣ 200ΓΡ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1,59 (01/02)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GOUDA LIGHT 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ΣΕ ΦΕΤΕΣ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200GR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2,26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ΥΓΑ 10ΑΔΑ ΑΧΥΡΩΝΑ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63/73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AΥΓΑ 12ΑΔΑ ΜΕDIUM 53/63G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8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5709" y="1013254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21333"/>
              </p:ext>
            </p:extLst>
          </p:nvPr>
        </p:nvGraphicFramePr>
        <p:xfrm>
          <a:off x="2419926" y="1554953"/>
          <a:ext cx="7684656" cy="5047622"/>
        </p:xfrm>
        <a:graphic>
          <a:graphicData uri="http://schemas.openxmlformats.org/drawingml/2006/table">
            <a:tbl>
              <a:tblPr firstRow="1" firstCol="1" bandRow="1"/>
              <a:tblGrid>
                <a:gridCol w="4222986"/>
                <a:gridCol w="1745556"/>
                <a:gridCol w="1716114"/>
              </a:tblGrid>
              <a:tr h="52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ΕΧΤ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 ΠΑΡΘ.ΕΛΑΙΟΛΑΔΟ 1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Φ/ΠΛΑΣΤ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 (01/02)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ΗΛΙΕΛΑΙΟ 1LT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ΦΑΣΟΛΑΚΙ ΚΑΤ/NO 1KG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ΣΤΙΓΜΙΑΙΟΣ ΚΑΦΕΣ 100GR.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2,37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2,37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ΚΑΦΕΣ ΦΙΛΤΡΟΥ 500Γ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 (07/02)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ΚΑΚΑΟ 125GR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ΦΑΚΕΣ ΨΙΛΕΣ 500G ΕΙΣΑΓΩΓΗΣ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ΦΥΣΙΚΟΣ ΧΥΜΟΣ ΠΟΡΤΟΚΑΛΙ 1LT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ΣΚΟΝΗ ΠΛΥΝΤ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.ACTIVE CLEAN 75MEZ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ΧΛΩΡΟΚΑΘΑΡΙΣΤΙΚΟ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PINK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1250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ΥΓΡΟ ΠΙΑΤΩΝ REGULAR / ΛΕΜΟΝΙ 500ML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ΧΑΡΤΙ ΚΟΥΖΙΝΑΣ 800GR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2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5709" y="1013254"/>
            <a:ext cx="64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«ΚΑΛΑΘΙ ΤΟΥ ΝΟΙΚΟΚΥΡΙΟΥ» - ΑΠΟΤΕΛΕΣΜΑΤΑ </a:t>
            </a:r>
            <a:endParaRPr lang="el-GR" sz="2400" b="1" u="sng" dirty="0"/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72704"/>
              </p:ext>
            </p:extLst>
          </p:nvPr>
        </p:nvGraphicFramePr>
        <p:xfrm>
          <a:off x="2355273" y="1730437"/>
          <a:ext cx="7943271" cy="4716544"/>
        </p:xfrm>
        <a:graphic>
          <a:graphicData uri="http://schemas.openxmlformats.org/drawingml/2006/table">
            <a:tbl>
              <a:tblPr firstRow="1" firstCol="1" bandRow="1"/>
              <a:tblGrid>
                <a:gridCol w="4365105"/>
                <a:gridCol w="1804300"/>
                <a:gridCol w="1773866"/>
              </a:tblGrid>
              <a:tr h="673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02/11/2022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Τιμή 14/02/2023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ΟΔ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ΤΟΚΡΕΜΑ 75ML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ΧΑΡΤΙ ΥΓΕΙΑΣ 10ΡΟΛΑ 2PLY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ΝΙΦ.ΒΡΩΜΗΣ 500ΓΡ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 (30/11)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ΣΑΜΠ.ΘΡΕΨΗ&amp;ΕΝΥΔ.ΑΝΤΛ.600ML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2,47 (01/02)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ΣΑΠΟΥΝΙ 3X125ΓΡ.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ΠΑΝΕΣ ΓΙΑ ΜΩΡΑ – 56 ΤΜΧ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10,89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BABY WIPES SENSITIVE/</a:t>
                      </a: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ΧΑΜΟΜΗΛΙ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3X72TEM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ΣΑΜΠ&amp;ΑΦΡ/ΤΡΟ ΑΛΟΗ (ΜΩΡΑ) 500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2,88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ΑΛΕΥΡΙ 1KGR ΟΛΩΝ ΤΩΝ ΧΡΗΣΕΩΝ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3" marR="32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709</Words>
  <Application>Microsoft Office PowerPoint</Application>
  <PresentationFormat>Widescreen</PresentationFormat>
  <Paragraphs>295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Sotiris Anagnostopoulos</dc:creator>
  <cp:lastModifiedBy>Microsoft account</cp:lastModifiedBy>
  <cp:revision>250</cp:revision>
  <cp:lastPrinted>2023-02-16T08:43:25Z</cp:lastPrinted>
  <dcterms:created xsi:type="dcterms:W3CDTF">2021-06-28T17:56:48Z</dcterms:created>
  <dcterms:modified xsi:type="dcterms:W3CDTF">2023-02-16T12:01:31Z</dcterms:modified>
</cp:coreProperties>
</file>